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1"/>
  </p:notesMasterIdLst>
  <p:sldIdLst>
    <p:sldId id="257" r:id="rId2"/>
    <p:sldId id="302" r:id="rId3"/>
    <p:sldId id="274" r:id="rId4"/>
    <p:sldId id="275" r:id="rId5"/>
    <p:sldId id="291" r:id="rId6"/>
    <p:sldId id="276" r:id="rId7"/>
    <p:sldId id="277" r:id="rId8"/>
    <p:sldId id="296" r:id="rId9"/>
    <p:sldId id="297" r:id="rId10"/>
    <p:sldId id="298" r:id="rId11"/>
    <p:sldId id="282" r:id="rId12"/>
    <p:sldId id="283" r:id="rId13"/>
    <p:sldId id="284" r:id="rId14"/>
    <p:sldId id="285" r:id="rId15"/>
    <p:sldId id="286" r:id="rId16"/>
    <p:sldId id="300" r:id="rId17"/>
    <p:sldId id="301" r:id="rId18"/>
    <p:sldId id="299" r:id="rId19"/>
    <p:sldId id="265" r:id="rId20"/>
    <p:sldId id="267" r:id="rId21"/>
    <p:sldId id="268" r:id="rId22"/>
    <p:sldId id="270" r:id="rId23"/>
    <p:sldId id="269" r:id="rId24"/>
    <p:sldId id="303" r:id="rId25"/>
    <p:sldId id="293" r:id="rId26"/>
    <p:sldId id="294" r:id="rId27"/>
    <p:sldId id="295" r:id="rId28"/>
    <p:sldId id="272" r:id="rId29"/>
    <p:sldId id="273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32"/>
      <p:bold r:id="rId33"/>
    </p:embeddedFont>
    <p:embeddedFont>
      <p:font typeface="Baskerville Old Face" panose="02020602080505020303" pitchFamily="18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微軟正黑體" panose="020B0604030504040204" pitchFamily="34" charset="-120"/>
      <p:regular r:id="rId39"/>
      <p:bold r:id="rId40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A46"/>
    <a:srgbClr val="FCFCD5"/>
    <a:srgbClr val="FAF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6A627-7613-6941-A35F-C95C883341DA}" type="datetimeFigureOut">
              <a:rPr kumimoji="1" lang="zh-TW" altLang="en-US" smtClean="0"/>
              <a:pPr/>
              <a:t>2022/4/18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A4A1-0B29-B34C-AB3F-94A697F2851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30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F58086-A0BE-4589-AA01-D425FBA4BF4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475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F58086-A0BE-4589-AA01-D425FBA4BF4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417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://consciousmagazine.co/sept-parties/&amp;psig=AOvVaw3KcMClEhcAgblmJ3kMqU2t&amp;ust=1650136847916000&amp;source=images&amp;cd=vfe&amp;ved=0CA0QjhxqFwoTCKiU2IPllvcCFQAAAAAdAAAAABAQ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unterhunter.com.au/hunter-valley/experiences/fireside-during-winter-at-briar-ridge/" TargetMode="External"/><Relationship Id="rId4" Type="http://schemas.openxmlformats.org/officeDocument/2006/relationships/hyperlink" Target="https://drink818.com/our-stor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73740453-8823-0752-2B21-985ECE64BC48}"/>
              </a:ext>
            </a:extLst>
          </p:cNvPr>
          <p:cNvGrpSpPr/>
          <p:nvPr/>
        </p:nvGrpSpPr>
        <p:grpSpPr>
          <a:xfrm>
            <a:off x="4579181" y="2575596"/>
            <a:ext cx="7285062" cy="3406898"/>
            <a:chOff x="3902743" y="2234921"/>
            <a:chExt cx="7285062" cy="3406898"/>
          </a:xfrm>
        </p:grpSpPr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519AF5A3-BECA-C03A-2DB0-757B5414DA35}"/>
                </a:ext>
              </a:extLst>
            </p:cNvPr>
            <p:cNvSpPr txBox="1"/>
            <p:nvPr/>
          </p:nvSpPr>
          <p:spPr>
            <a:xfrm>
              <a:off x="7358982" y="4441490"/>
              <a:ext cx="38288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7200" b="1" kern="0" dirty="0">
                  <a:solidFill>
                    <a:srgbClr val="FAF9C0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Co.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094B59-CA38-4DCB-BB12-9A0585930F17}"/>
                </a:ext>
              </a:extLst>
            </p:cNvPr>
            <p:cNvSpPr txBox="1"/>
            <p:nvPr/>
          </p:nvSpPr>
          <p:spPr>
            <a:xfrm>
              <a:off x="3902743" y="2234921"/>
              <a:ext cx="60960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7200" b="1" kern="0" dirty="0">
                  <a:solidFill>
                    <a:prstClr val="white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High </a:t>
              </a:r>
            </a:p>
            <a:p>
              <a:pPr algn="r" latinLnBrk="0">
                <a:defRPr/>
              </a:pPr>
              <a:r>
                <a:rPr lang="en-US" altLang="ko-KR" sz="7200" b="1" kern="0" dirty="0">
                  <a:solidFill>
                    <a:prstClr val="white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Five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C4885313-9BAC-7FD1-1E40-894E5167EB21}"/>
              </a:ext>
            </a:extLst>
          </p:cNvPr>
          <p:cNvGrpSpPr/>
          <p:nvPr/>
        </p:nvGrpSpPr>
        <p:grpSpPr>
          <a:xfrm>
            <a:off x="3602347" y="1187929"/>
            <a:ext cx="3698423" cy="4403983"/>
            <a:chOff x="3151995" y="322235"/>
            <a:chExt cx="2843740" cy="3499968"/>
          </a:xfrm>
        </p:grpSpPr>
        <p:sp>
          <p:nvSpPr>
            <p:cNvPr id="6" name="직사각형 5"/>
            <p:cNvSpPr/>
            <p:nvPr/>
          </p:nvSpPr>
          <p:spPr>
            <a:xfrm>
              <a:off x="3151995" y="322235"/>
              <a:ext cx="2843740" cy="3499968"/>
            </a:xfrm>
            <a:prstGeom prst="rect">
              <a:avLst/>
            </a:prstGeom>
            <a:solidFill>
              <a:srgbClr val="FAF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" name="圖片 4" descr="一張含有 室內 的圖片&#10;&#10;自動產生的描述">
              <a:extLst>
                <a:ext uri="{FF2B5EF4-FFF2-40B4-BE49-F238E27FC236}">
                  <a16:creationId xmlns:a16="http://schemas.microsoft.com/office/drawing/2014/main" id="{CBD284F6-4F27-7E49-7DA1-981CFD05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476" y="481866"/>
              <a:ext cx="2590269" cy="3186113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A371324-1FE6-BD23-8CD1-C6308672BDBE}"/>
              </a:ext>
            </a:extLst>
          </p:cNvPr>
          <p:cNvGrpSpPr/>
          <p:nvPr/>
        </p:nvGrpSpPr>
        <p:grpSpPr>
          <a:xfrm>
            <a:off x="8534234" y="2719205"/>
            <a:ext cx="2650384" cy="3677670"/>
            <a:chOff x="7730013" y="2564313"/>
            <a:chExt cx="2650384" cy="3677670"/>
          </a:xfrm>
        </p:grpSpPr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1C075B5-D92D-E8E1-A455-A9CF3DE5E39F}"/>
                </a:ext>
              </a:extLst>
            </p:cNvPr>
            <p:cNvSpPr/>
            <p:nvPr/>
          </p:nvSpPr>
          <p:spPr>
            <a:xfrm>
              <a:off x="7730013" y="6087759"/>
              <a:ext cx="2648500" cy="154224"/>
            </a:xfrm>
            <a:prstGeom prst="rect">
              <a:avLst/>
            </a:prstGeom>
            <a:solidFill>
              <a:srgbClr val="FAF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5">
              <a:extLst>
                <a:ext uri="{FF2B5EF4-FFF2-40B4-BE49-F238E27FC236}">
                  <a16:creationId xmlns:a16="http://schemas.microsoft.com/office/drawing/2014/main" id="{4DCC72DC-8420-D8A1-9031-69504961D108}"/>
                </a:ext>
              </a:extLst>
            </p:cNvPr>
            <p:cNvSpPr/>
            <p:nvPr/>
          </p:nvSpPr>
          <p:spPr>
            <a:xfrm rot="5400000">
              <a:off x="8471943" y="4318543"/>
              <a:ext cx="3662684" cy="154224"/>
            </a:xfrm>
            <a:prstGeom prst="rect">
              <a:avLst/>
            </a:prstGeom>
            <a:solidFill>
              <a:srgbClr val="FAF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9">
            <a:extLst>
              <a:ext uri="{FF2B5EF4-FFF2-40B4-BE49-F238E27FC236}">
                <a16:creationId xmlns:a16="http://schemas.microsoft.com/office/drawing/2014/main" id="{E1048B56-B98E-CC57-DBC7-6BEE9187E2A4}"/>
              </a:ext>
            </a:extLst>
          </p:cNvPr>
          <p:cNvSpPr txBox="1"/>
          <p:nvPr/>
        </p:nvSpPr>
        <p:spPr>
          <a:xfrm>
            <a:off x="105065" y="88635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353BE845-CBBE-0771-1AA9-29A273E75DC8}"/>
              </a:ext>
            </a:extLst>
          </p:cNvPr>
          <p:cNvSpPr txBox="1"/>
          <p:nvPr/>
        </p:nvSpPr>
        <p:spPr>
          <a:xfrm rot="16200000">
            <a:off x="-1929157" y="2529489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4D22CBF1-9ED0-208D-8509-4B4CB2A0C3F0}"/>
              </a:ext>
            </a:extLst>
          </p:cNvPr>
          <p:cNvSpPr txBox="1"/>
          <p:nvPr/>
        </p:nvSpPr>
        <p:spPr>
          <a:xfrm rot="16200000">
            <a:off x="-575043" y="5751661"/>
            <a:ext cx="1711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Corporation.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03D251C-5FE1-2335-22CD-178E5EE38F37}"/>
              </a:ext>
            </a:extLst>
          </p:cNvPr>
          <p:cNvSpPr txBox="1"/>
          <p:nvPr/>
        </p:nvSpPr>
        <p:spPr>
          <a:xfrm>
            <a:off x="511697" y="6349445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</p:spTree>
    <p:extLst>
      <p:ext uri="{BB962C8B-B14F-4D97-AF65-F5344CB8AC3E}">
        <p14:creationId xmlns:p14="http://schemas.microsoft.com/office/powerpoint/2010/main" val="315553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B92342-05B8-4818-A3A8-429D650D1CAC}"/>
              </a:ext>
            </a:extLst>
          </p:cNvPr>
          <p:cNvSpPr txBox="1"/>
          <p:nvPr/>
        </p:nvSpPr>
        <p:spPr>
          <a:xfrm>
            <a:off x="5119199" y="685044"/>
            <a:ext cx="219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RFM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評分圖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5ADB47-4343-4A02-AA84-403E360E3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58" y="1328430"/>
            <a:ext cx="7767520" cy="479994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23472F8-5F11-A625-00CD-9FE5D3EA9E1D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9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57C0004-1F50-45A6-BDF5-8A9D7DD44AE6}"/>
              </a:ext>
            </a:extLst>
          </p:cNvPr>
          <p:cNvSpPr/>
          <p:nvPr/>
        </p:nvSpPr>
        <p:spPr>
          <a:xfrm>
            <a:off x="7650340" y="2257425"/>
            <a:ext cx="485775" cy="1171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8747BF-B46D-410F-9D2A-F28A1CED9574}"/>
              </a:ext>
            </a:extLst>
          </p:cNvPr>
          <p:cNvSpPr/>
          <p:nvPr/>
        </p:nvSpPr>
        <p:spPr>
          <a:xfrm>
            <a:off x="6756489" y="2257425"/>
            <a:ext cx="485775" cy="1171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18C759-4CED-400D-B09D-6EEFC20AE3EE}"/>
              </a:ext>
            </a:extLst>
          </p:cNvPr>
          <p:cNvSpPr/>
          <p:nvPr/>
        </p:nvSpPr>
        <p:spPr>
          <a:xfrm>
            <a:off x="6412090" y="3728402"/>
            <a:ext cx="372974" cy="1964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CF30A93-84ED-43D9-A424-261CAF30C024}"/>
              </a:ext>
            </a:extLst>
          </p:cNvPr>
          <p:cNvSpPr/>
          <p:nvPr/>
        </p:nvSpPr>
        <p:spPr>
          <a:xfrm>
            <a:off x="7315201" y="3730493"/>
            <a:ext cx="372974" cy="19642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91808E-9DB5-4253-BBE5-C98447FFEDA8}"/>
              </a:ext>
            </a:extLst>
          </p:cNvPr>
          <p:cNvSpPr/>
          <p:nvPr/>
        </p:nvSpPr>
        <p:spPr>
          <a:xfrm>
            <a:off x="8562975" y="3638550"/>
            <a:ext cx="139065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94DF5F1-6461-4FD8-B5FA-9C4060DC48E5}"/>
              </a:ext>
            </a:extLst>
          </p:cNvPr>
          <p:cNvSpPr/>
          <p:nvPr/>
        </p:nvSpPr>
        <p:spPr>
          <a:xfrm>
            <a:off x="8562975" y="4402091"/>
            <a:ext cx="1390650" cy="266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6890D1-29E1-40CE-BE32-28CD195B3A78}"/>
              </a:ext>
            </a:extLst>
          </p:cNvPr>
          <p:cNvSpPr txBox="1"/>
          <p:nvPr/>
        </p:nvSpPr>
        <p:spPr>
          <a:xfrm>
            <a:off x="3351931" y="6138492"/>
            <a:ext cx="492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花費金額前</a:t>
            </a:r>
            <a:r>
              <a:rPr lang="en-US" altLang="zh-TW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高的客人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4CCACB-FD50-4354-964E-CC9E7F1B8CE1}"/>
              </a:ext>
            </a:extLst>
          </p:cNvPr>
          <p:cNvSpPr txBox="1"/>
          <p:nvPr/>
        </p:nvSpPr>
        <p:spPr>
          <a:xfrm>
            <a:off x="8136114" y="917699"/>
            <a:ext cx="3484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最近一次消費天數前</a:t>
            </a:r>
            <a:r>
              <a:rPr lang="en-US" altLang="zh-TW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的客人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809642A1-D81B-4AFC-B4E0-6AF8339D95A4}"/>
              </a:ext>
            </a:extLst>
          </p:cNvPr>
          <p:cNvSpPr/>
          <p:nvPr/>
        </p:nvSpPr>
        <p:spPr>
          <a:xfrm>
            <a:off x="7530263" y="1604206"/>
            <a:ext cx="399914" cy="409381"/>
          </a:xfrm>
          <a:prstGeom prst="ellipse">
            <a:avLst/>
          </a:prstGeom>
          <a:noFill/>
          <a:ln w="28575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B0FCAD22-2C54-4115-AA23-4A9422C26C23}"/>
              </a:ext>
            </a:extLst>
          </p:cNvPr>
          <p:cNvCxnSpPr>
            <a:cxnSpLocks/>
            <a:stCxn id="16" idx="7"/>
            <a:endCxn id="15" idx="1"/>
          </p:cNvCxnSpPr>
          <p:nvPr/>
        </p:nvCxnSpPr>
        <p:spPr>
          <a:xfrm flipV="1">
            <a:off x="7871611" y="1102365"/>
            <a:ext cx="264503" cy="561793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>
            <a:extLst>
              <a:ext uri="{FF2B5EF4-FFF2-40B4-BE49-F238E27FC236}">
                <a16:creationId xmlns:a16="http://schemas.microsoft.com/office/drawing/2014/main" id="{912C815D-4B42-4890-B248-32139DB4CC7C}"/>
              </a:ext>
            </a:extLst>
          </p:cNvPr>
          <p:cNvSpPr/>
          <p:nvPr/>
        </p:nvSpPr>
        <p:spPr>
          <a:xfrm>
            <a:off x="8072303" y="5120189"/>
            <a:ext cx="399914" cy="409381"/>
          </a:xfrm>
          <a:prstGeom prst="ellipse">
            <a:avLst/>
          </a:prstGeom>
          <a:noFill/>
          <a:ln w="28575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334A05-BAB2-4028-B06C-E16FDBB2E1D8}"/>
              </a:ext>
            </a:extLst>
          </p:cNvPr>
          <p:cNvSpPr txBox="1"/>
          <p:nvPr/>
        </p:nvSpPr>
        <p:spPr>
          <a:xfrm>
            <a:off x="8919082" y="5144270"/>
            <a:ext cx="2790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購買頻率前</a:t>
            </a:r>
            <a:r>
              <a:rPr lang="en-US" altLang="zh-TW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20%</a:t>
            </a:r>
            <a:r>
              <a:rPr lang="zh-TW" altLang="en-US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高的客人</a:t>
            </a: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CAB3BC1D-024B-43C6-8C04-1BCEF33BBE9F}"/>
              </a:ext>
            </a:extLst>
          </p:cNvPr>
          <p:cNvCxnSpPr>
            <a:cxnSpLocks/>
            <a:stCxn id="25" idx="6"/>
            <a:endCxn id="27" idx="1"/>
          </p:cNvCxnSpPr>
          <p:nvPr/>
        </p:nvCxnSpPr>
        <p:spPr>
          <a:xfrm>
            <a:off x="8472217" y="5324880"/>
            <a:ext cx="446865" cy="4056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00677E4C-586E-4787-A9D4-B4130B4DEB4E}"/>
              </a:ext>
            </a:extLst>
          </p:cNvPr>
          <p:cNvSpPr/>
          <p:nvPr/>
        </p:nvSpPr>
        <p:spPr>
          <a:xfrm>
            <a:off x="4286919" y="5632240"/>
            <a:ext cx="299635" cy="300886"/>
          </a:xfrm>
          <a:prstGeom prst="ellipse">
            <a:avLst/>
          </a:prstGeom>
          <a:noFill/>
          <a:ln w="28575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D9F5ED3-C3A1-4DC9-B7D7-C21EA03AB8A6}"/>
              </a:ext>
            </a:extLst>
          </p:cNvPr>
          <p:cNvCxnSpPr>
            <a:stCxn id="31" idx="4"/>
          </p:cNvCxnSpPr>
          <p:nvPr/>
        </p:nvCxnSpPr>
        <p:spPr>
          <a:xfrm flipH="1">
            <a:off x="4436736" y="5933126"/>
            <a:ext cx="1" cy="195249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5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3" grpId="0" animBg="1"/>
      <p:bldP spid="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01;p19">
            <a:extLst>
              <a:ext uri="{FF2B5EF4-FFF2-40B4-BE49-F238E27FC236}">
                <a16:creationId xmlns:a16="http://schemas.microsoft.com/office/drawing/2014/main" id="{39EF5708-7E10-410E-9345-46C61D9EBE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79" y="1194773"/>
            <a:ext cx="7607677" cy="52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9B69AFD-36A8-4883-99FD-F13DB74DC1A0}"/>
              </a:ext>
            </a:extLst>
          </p:cNvPr>
          <p:cNvSpPr/>
          <p:nvPr/>
        </p:nvSpPr>
        <p:spPr>
          <a:xfrm>
            <a:off x="5734050" y="1669631"/>
            <a:ext cx="2343150" cy="218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157543-2AE7-4138-8ACA-29CA7CFA961B}"/>
              </a:ext>
            </a:extLst>
          </p:cNvPr>
          <p:cNvSpPr/>
          <p:nvPr/>
        </p:nvSpPr>
        <p:spPr>
          <a:xfrm>
            <a:off x="5734050" y="3853020"/>
            <a:ext cx="2343150" cy="2181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6786C2C-4513-40BC-A020-0C72362FB4D3}"/>
              </a:ext>
            </a:extLst>
          </p:cNvPr>
          <p:cNvSpPr txBox="1"/>
          <p:nvPr/>
        </p:nvSpPr>
        <p:spPr>
          <a:xfrm>
            <a:off x="4875764" y="600245"/>
            <a:ext cx="4460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分析圖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839A68B-D097-38D6-090A-58FE0BAAD87C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10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692993" y="49845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9C334730-1358-43FC-A110-58DDB41B01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612" y="1090924"/>
            <a:ext cx="7523538" cy="527814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7;p20">
            <a:extLst>
              <a:ext uri="{FF2B5EF4-FFF2-40B4-BE49-F238E27FC236}">
                <a16:creationId xmlns:a16="http://schemas.microsoft.com/office/drawing/2014/main" id="{216199C5-E12B-41BF-894D-9E73AC4376F9}"/>
              </a:ext>
            </a:extLst>
          </p:cNvPr>
          <p:cNvSpPr/>
          <p:nvPr/>
        </p:nvSpPr>
        <p:spPr>
          <a:xfrm>
            <a:off x="4912075" y="1619250"/>
            <a:ext cx="412400" cy="468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Google Shape;108;p20">
            <a:extLst>
              <a:ext uri="{FF2B5EF4-FFF2-40B4-BE49-F238E27FC236}">
                <a16:creationId xmlns:a16="http://schemas.microsoft.com/office/drawing/2014/main" id="{67A8C068-FCBE-4F83-A757-3B39A525068E}"/>
              </a:ext>
            </a:extLst>
          </p:cNvPr>
          <p:cNvSpPr/>
          <p:nvPr/>
        </p:nvSpPr>
        <p:spPr>
          <a:xfrm>
            <a:off x="8184750" y="2965700"/>
            <a:ext cx="412400" cy="332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CD9679D-B30B-411F-83E6-2C1AAA49D2C4}"/>
              </a:ext>
            </a:extLst>
          </p:cNvPr>
          <p:cNvSpPr/>
          <p:nvPr/>
        </p:nvSpPr>
        <p:spPr>
          <a:xfrm>
            <a:off x="6096000" y="2247245"/>
            <a:ext cx="1728788" cy="523220"/>
          </a:xfrm>
          <a:prstGeom prst="round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皆為南港區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B13BEA-4D74-40FE-AC8E-571BFD59C556}"/>
              </a:ext>
            </a:extLst>
          </p:cNvPr>
          <p:cNvSpPr txBox="1"/>
          <p:nvPr/>
        </p:nvSpPr>
        <p:spPr>
          <a:xfrm>
            <a:off x="3464275" y="575020"/>
            <a:ext cx="57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一般價值顧客與新顧客居住地比例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93C172-B464-F9E4-FAA2-8D1B0FA41D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11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14;p21">
            <a:extLst>
              <a:ext uri="{FF2B5EF4-FFF2-40B4-BE49-F238E27FC236}">
                <a16:creationId xmlns:a16="http://schemas.microsoft.com/office/drawing/2014/main" id="{0C8ACC77-5558-4F9A-9678-13D3039C7A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68" y="1068125"/>
            <a:ext cx="7371664" cy="534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5;p21">
            <a:extLst>
              <a:ext uri="{FF2B5EF4-FFF2-40B4-BE49-F238E27FC236}">
                <a16:creationId xmlns:a16="http://schemas.microsoft.com/office/drawing/2014/main" id="{21232B59-776E-452C-A282-8FC13A09CEF5}"/>
              </a:ext>
            </a:extLst>
          </p:cNvPr>
          <p:cNvSpPr/>
          <p:nvPr/>
        </p:nvSpPr>
        <p:spPr>
          <a:xfrm>
            <a:off x="3889599" y="1570676"/>
            <a:ext cx="901475" cy="47158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Google Shape;115;p21">
            <a:extLst>
              <a:ext uri="{FF2B5EF4-FFF2-40B4-BE49-F238E27FC236}">
                <a16:creationId xmlns:a16="http://schemas.microsoft.com/office/drawing/2014/main" id="{C9F48305-1C5A-4F6F-91EB-D273B9F2DB9A}"/>
              </a:ext>
            </a:extLst>
          </p:cNvPr>
          <p:cNvSpPr/>
          <p:nvPr/>
        </p:nvSpPr>
        <p:spPr>
          <a:xfrm>
            <a:off x="7147149" y="1570676"/>
            <a:ext cx="901475" cy="47158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7359493-364D-4DC2-9AB9-40A58D364E8C}"/>
              </a:ext>
            </a:extLst>
          </p:cNvPr>
          <p:cNvSpPr/>
          <p:nvPr/>
        </p:nvSpPr>
        <p:spPr>
          <a:xfrm>
            <a:off x="5044852" y="1721946"/>
            <a:ext cx="1884251" cy="743899"/>
          </a:xfrm>
          <a:prstGeom prst="round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皆為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2187FE-E945-4E79-94D9-C83DE8F48B07}"/>
              </a:ext>
            </a:extLst>
          </p:cNvPr>
          <p:cNvSpPr txBox="1"/>
          <p:nvPr/>
        </p:nvSpPr>
        <p:spPr>
          <a:xfrm>
            <a:off x="3502375" y="575020"/>
            <a:ext cx="57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一般價值顧客與新顧客年齡比例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EC1D16-948A-C4C2-0CF4-58BB1636E990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12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21;p22">
            <a:extLst>
              <a:ext uri="{FF2B5EF4-FFF2-40B4-BE49-F238E27FC236}">
                <a16:creationId xmlns:a16="http://schemas.microsoft.com/office/drawing/2014/main" id="{23FE83AC-1A5A-4780-BA19-E86090D18E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02" y="1128465"/>
            <a:ext cx="7460832" cy="52462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3;p22">
            <a:extLst>
              <a:ext uri="{FF2B5EF4-FFF2-40B4-BE49-F238E27FC236}">
                <a16:creationId xmlns:a16="http://schemas.microsoft.com/office/drawing/2014/main" id="{8B9404D9-0127-4C81-9F40-7A95EAB7BF46}"/>
              </a:ext>
            </a:extLst>
          </p:cNvPr>
          <p:cNvSpPr/>
          <p:nvPr/>
        </p:nvSpPr>
        <p:spPr>
          <a:xfrm>
            <a:off x="5567563" y="1836010"/>
            <a:ext cx="976111" cy="43221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Google Shape;123;p22">
            <a:extLst>
              <a:ext uri="{FF2B5EF4-FFF2-40B4-BE49-F238E27FC236}">
                <a16:creationId xmlns:a16="http://schemas.microsoft.com/office/drawing/2014/main" id="{4C3D5F78-8C31-496B-A5D6-28A5A8920FE5}"/>
              </a:ext>
            </a:extLst>
          </p:cNvPr>
          <p:cNvSpPr/>
          <p:nvPr/>
        </p:nvSpPr>
        <p:spPr>
          <a:xfrm>
            <a:off x="8846315" y="1547965"/>
            <a:ext cx="976112" cy="46223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844C26E-8695-4980-B016-49D3A22B2956}"/>
              </a:ext>
            </a:extLst>
          </p:cNvPr>
          <p:cNvSpPr/>
          <p:nvPr/>
        </p:nvSpPr>
        <p:spPr>
          <a:xfrm>
            <a:off x="6969302" y="1936220"/>
            <a:ext cx="1573498" cy="621242"/>
          </a:xfrm>
          <a:prstGeom prst="round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皆為週末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5B8D85-0782-4D73-9175-BEC880A60EE2}"/>
              </a:ext>
            </a:extLst>
          </p:cNvPr>
          <p:cNvSpPr txBox="1"/>
          <p:nvPr/>
        </p:nvSpPr>
        <p:spPr>
          <a:xfrm>
            <a:off x="3188049" y="578737"/>
            <a:ext cx="6438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一般價值顧客與新顧客星期幾購買比例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AA53BA-B237-BA8E-3478-57134A98C626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13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7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5" name="Google Shape;130;p23">
            <a:extLst>
              <a:ext uri="{FF2B5EF4-FFF2-40B4-BE49-F238E27FC236}">
                <a16:creationId xmlns:a16="http://schemas.microsoft.com/office/drawing/2014/main" id="{DA1E621F-38EF-4AC7-8F97-DB7C0D478F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2565" y="1606195"/>
            <a:ext cx="5085732" cy="39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29;p23">
            <a:extLst>
              <a:ext uri="{FF2B5EF4-FFF2-40B4-BE49-F238E27FC236}">
                <a16:creationId xmlns:a16="http://schemas.microsoft.com/office/drawing/2014/main" id="{0D19CACE-E9BA-4FD4-96FE-EA6360B6F4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33" y="1606196"/>
            <a:ext cx="4938150" cy="39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1;p23">
            <a:extLst>
              <a:ext uri="{FF2B5EF4-FFF2-40B4-BE49-F238E27FC236}">
                <a16:creationId xmlns:a16="http://schemas.microsoft.com/office/drawing/2014/main" id="{0C50EF91-C9D8-4821-B49A-5A90BBD60A5D}"/>
              </a:ext>
            </a:extLst>
          </p:cNvPr>
          <p:cNvSpPr/>
          <p:nvPr/>
        </p:nvSpPr>
        <p:spPr>
          <a:xfrm>
            <a:off x="1648325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" name="Google Shape;131;p23">
            <a:extLst>
              <a:ext uri="{FF2B5EF4-FFF2-40B4-BE49-F238E27FC236}">
                <a16:creationId xmlns:a16="http://schemas.microsoft.com/office/drawing/2014/main" id="{0CCDD41C-1066-4210-B36B-CE74C4898E61}"/>
              </a:ext>
            </a:extLst>
          </p:cNvPr>
          <p:cNvSpPr/>
          <p:nvPr/>
        </p:nvSpPr>
        <p:spPr>
          <a:xfrm>
            <a:off x="2495550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Google Shape;131;p23">
            <a:extLst>
              <a:ext uri="{FF2B5EF4-FFF2-40B4-BE49-F238E27FC236}">
                <a16:creationId xmlns:a16="http://schemas.microsoft.com/office/drawing/2014/main" id="{7B478F59-1410-42F9-95BB-90388BBD3974}"/>
              </a:ext>
            </a:extLst>
          </p:cNvPr>
          <p:cNvSpPr/>
          <p:nvPr/>
        </p:nvSpPr>
        <p:spPr>
          <a:xfrm>
            <a:off x="5039225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oogle Shape;131;p23">
            <a:extLst>
              <a:ext uri="{FF2B5EF4-FFF2-40B4-BE49-F238E27FC236}">
                <a16:creationId xmlns:a16="http://schemas.microsoft.com/office/drawing/2014/main" id="{BB00DF20-942F-4F59-9223-4D911C9F0900}"/>
              </a:ext>
            </a:extLst>
          </p:cNvPr>
          <p:cNvSpPr/>
          <p:nvPr/>
        </p:nvSpPr>
        <p:spPr>
          <a:xfrm>
            <a:off x="6944225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0" name="Google Shape;131;p23">
            <a:extLst>
              <a:ext uri="{FF2B5EF4-FFF2-40B4-BE49-F238E27FC236}">
                <a16:creationId xmlns:a16="http://schemas.microsoft.com/office/drawing/2014/main" id="{8A934E28-149D-453F-845E-F9BE2386F960}"/>
              </a:ext>
            </a:extLst>
          </p:cNvPr>
          <p:cNvSpPr/>
          <p:nvPr/>
        </p:nvSpPr>
        <p:spPr>
          <a:xfrm>
            <a:off x="8638675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Google Shape;131;p23">
            <a:extLst>
              <a:ext uri="{FF2B5EF4-FFF2-40B4-BE49-F238E27FC236}">
                <a16:creationId xmlns:a16="http://schemas.microsoft.com/office/drawing/2014/main" id="{CE406FF5-F8A7-484E-9BDF-A5CD8C54459F}"/>
              </a:ext>
            </a:extLst>
          </p:cNvPr>
          <p:cNvSpPr/>
          <p:nvPr/>
        </p:nvSpPr>
        <p:spPr>
          <a:xfrm>
            <a:off x="9485900" y="1965449"/>
            <a:ext cx="847225" cy="34447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C0C09550-A2E2-42CC-ACDC-9B47E48E4508}"/>
              </a:ext>
            </a:extLst>
          </p:cNvPr>
          <p:cNvSpPr/>
          <p:nvPr/>
        </p:nvSpPr>
        <p:spPr>
          <a:xfrm>
            <a:off x="1465385" y="5481319"/>
            <a:ext cx="1030165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葡萄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酒類</a:t>
            </a:r>
          </a:p>
        </p:txBody>
      </p:sp>
      <p:sp>
        <p:nvSpPr>
          <p:cNvPr id="15" name="流程圖: 結束點 14">
            <a:extLst>
              <a:ext uri="{FF2B5EF4-FFF2-40B4-BE49-F238E27FC236}">
                <a16:creationId xmlns:a16="http://schemas.microsoft.com/office/drawing/2014/main" id="{821B8FF0-0585-4756-BB67-D0282A8640AA}"/>
              </a:ext>
            </a:extLst>
          </p:cNvPr>
          <p:cNvSpPr/>
          <p:nvPr/>
        </p:nvSpPr>
        <p:spPr>
          <a:xfrm>
            <a:off x="2495550" y="5481319"/>
            <a:ext cx="847226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威士忌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AF9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流程圖: 結束點 15">
            <a:extLst>
              <a:ext uri="{FF2B5EF4-FFF2-40B4-BE49-F238E27FC236}">
                <a16:creationId xmlns:a16="http://schemas.microsoft.com/office/drawing/2014/main" id="{A1730AB2-4A89-46F7-921E-7C631E8AE3FB}"/>
              </a:ext>
            </a:extLst>
          </p:cNvPr>
          <p:cNvSpPr/>
          <p:nvPr/>
        </p:nvSpPr>
        <p:spPr>
          <a:xfrm>
            <a:off x="5039225" y="5481318"/>
            <a:ext cx="847226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啤酒類</a:t>
            </a:r>
          </a:p>
        </p:txBody>
      </p:sp>
      <p:sp>
        <p:nvSpPr>
          <p:cNvPr id="17" name="流程圖: 結束點 16">
            <a:extLst>
              <a:ext uri="{FF2B5EF4-FFF2-40B4-BE49-F238E27FC236}">
                <a16:creationId xmlns:a16="http://schemas.microsoft.com/office/drawing/2014/main" id="{51E008A0-815D-4297-AE72-5F88D54BCC98}"/>
              </a:ext>
            </a:extLst>
          </p:cNvPr>
          <p:cNvSpPr/>
          <p:nvPr/>
        </p:nvSpPr>
        <p:spPr>
          <a:xfrm>
            <a:off x="6863959" y="5481318"/>
            <a:ext cx="1007755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葡萄</a:t>
            </a: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酒類</a:t>
            </a:r>
          </a:p>
        </p:txBody>
      </p:sp>
      <p:sp>
        <p:nvSpPr>
          <p:cNvPr id="19" name="流程圖: 結束點 18">
            <a:extLst>
              <a:ext uri="{FF2B5EF4-FFF2-40B4-BE49-F238E27FC236}">
                <a16:creationId xmlns:a16="http://schemas.microsoft.com/office/drawing/2014/main" id="{7FA06EF6-ADEF-47E3-BBC3-42D38091EDBC}"/>
              </a:ext>
            </a:extLst>
          </p:cNvPr>
          <p:cNvSpPr/>
          <p:nvPr/>
        </p:nvSpPr>
        <p:spPr>
          <a:xfrm>
            <a:off x="8638674" y="5481318"/>
            <a:ext cx="847226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4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威士忌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AF9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流程圖: 結束點 19">
            <a:extLst>
              <a:ext uri="{FF2B5EF4-FFF2-40B4-BE49-F238E27FC236}">
                <a16:creationId xmlns:a16="http://schemas.microsoft.com/office/drawing/2014/main" id="{3BE23F6F-9FF2-45C3-87B7-6F7DE8CBB8D3}"/>
              </a:ext>
            </a:extLst>
          </p:cNvPr>
          <p:cNvSpPr/>
          <p:nvPr/>
        </p:nvSpPr>
        <p:spPr>
          <a:xfrm>
            <a:off x="9468999" y="5484088"/>
            <a:ext cx="847226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啤酒類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BB8BACD-BB96-4321-A0AB-03C968857BF6}"/>
              </a:ext>
            </a:extLst>
          </p:cNvPr>
          <p:cNvSpPr txBox="1"/>
          <p:nvPr/>
        </p:nvSpPr>
        <p:spPr>
          <a:xfrm>
            <a:off x="2514964" y="649145"/>
            <a:ext cx="757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一般價值顧客與新顧客購買前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名商品類別比例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404A7E4-0106-A741-2957-D18A38B8B78B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14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0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42;p24">
            <a:extLst>
              <a:ext uri="{FF2B5EF4-FFF2-40B4-BE49-F238E27FC236}">
                <a16:creationId xmlns:a16="http://schemas.microsoft.com/office/drawing/2014/main" id="{79A7A8BD-AA25-447E-8BD0-9A69729ECD3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396" y="1376503"/>
            <a:ext cx="5765250" cy="456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43;p24">
            <a:extLst>
              <a:ext uri="{FF2B5EF4-FFF2-40B4-BE49-F238E27FC236}">
                <a16:creationId xmlns:a16="http://schemas.microsoft.com/office/drawing/2014/main" id="{A175A94F-EDE4-4149-8629-CCABAA2E3A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229" y="2571018"/>
            <a:ext cx="3872466" cy="21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4;p24">
            <a:extLst>
              <a:ext uri="{FF2B5EF4-FFF2-40B4-BE49-F238E27FC236}">
                <a16:creationId xmlns:a16="http://schemas.microsoft.com/office/drawing/2014/main" id="{92E067C1-3EBD-4355-B438-3F19492B1224}"/>
              </a:ext>
            </a:extLst>
          </p:cNvPr>
          <p:cNvSpPr/>
          <p:nvPr/>
        </p:nvSpPr>
        <p:spPr>
          <a:xfrm>
            <a:off x="5034549" y="1779026"/>
            <a:ext cx="1013825" cy="39740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" name="Google Shape;145;p24">
            <a:extLst>
              <a:ext uri="{FF2B5EF4-FFF2-40B4-BE49-F238E27FC236}">
                <a16:creationId xmlns:a16="http://schemas.microsoft.com/office/drawing/2014/main" id="{9AC9E5BB-1439-4A32-AE5F-1BFD8B133F44}"/>
              </a:ext>
            </a:extLst>
          </p:cNvPr>
          <p:cNvSpPr/>
          <p:nvPr/>
        </p:nvSpPr>
        <p:spPr>
          <a:xfrm>
            <a:off x="7458075" y="3667125"/>
            <a:ext cx="3790620" cy="3619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Google Shape;145;p24">
            <a:extLst>
              <a:ext uri="{FF2B5EF4-FFF2-40B4-BE49-F238E27FC236}">
                <a16:creationId xmlns:a16="http://schemas.microsoft.com/office/drawing/2014/main" id="{F309A12F-78A8-4809-A6FA-7BD655CAEBD8}"/>
              </a:ext>
            </a:extLst>
          </p:cNvPr>
          <p:cNvSpPr/>
          <p:nvPr/>
        </p:nvSpPr>
        <p:spPr>
          <a:xfrm>
            <a:off x="7458075" y="4363991"/>
            <a:ext cx="3790620" cy="3619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流程圖: 結束點 2">
            <a:extLst>
              <a:ext uri="{FF2B5EF4-FFF2-40B4-BE49-F238E27FC236}">
                <a16:creationId xmlns:a16="http://schemas.microsoft.com/office/drawing/2014/main" id="{D7FACBC6-C192-4837-BC81-03534277BCBD}"/>
              </a:ext>
            </a:extLst>
          </p:cNvPr>
          <p:cNvSpPr/>
          <p:nvPr/>
        </p:nvSpPr>
        <p:spPr>
          <a:xfrm>
            <a:off x="5034550" y="5811328"/>
            <a:ext cx="1130388" cy="529159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不生孩子生啤酒</a:t>
            </a:r>
          </a:p>
        </p:txBody>
      </p:sp>
      <p:sp>
        <p:nvSpPr>
          <p:cNvPr id="14" name="流程圖: 結束點 13">
            <a:extLst>
              <a:ext uri="{FF2B5EF4-FFF2-40B4-BE49-F238E27FC236}">
                <a16:creationId xmlns:a16="http://schemas.microsoft.com/office/drawing/2014/main" id="{E08D1FCF-3F94-40E7-BD97-0D6DA31D1FDA}"/>
              </a:ext>
            </a:extLst>
          </p:cNvPr>
          <p:cNvSpPr/>
          <p:nvPr/>
        </p:nvSpPr>
        <p:spPr>
          <a:xfrm>
            <a:off x="8366598" y="1645034"/>
            <a:ext cx="1891727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拜拜燒香檳</a:t>
            </a:r>
          </a:p>
        </p:txBody>
      </p:sp>
      <p:sp>
        <p:nvSpPr>
          <p:cNvPr id="15" name="流程圖: 結束點 14">
            <a:extLst>
              <a:ext uri="{FF2B5EF4-FFF2-40B4-BE49-F238E27FC236}">
                <a16:creationId xmlns:a16="http://schemas.microsoft.com/office/drawing/2014/main" id="{979FB82B-4871-455C-8EEC-8ED2D120C68E}"/>
              </a:ext>
            </a:extLst>
          </p:cNvPr>
          <p:cNvSpPr/>
          <p:nvPr/>
        </p:nvSpPr>
        <p:spPr>
          <a:xfrm>
            <a:off x="8119471" y="5226572"/>
            <a:ext cx="1891727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狗狗嘎雞尾酒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BBEF5E5-C441-4038-9C79-3B132A7829FD}"/>
              </a:ext>
            </a:extLst>
          </p:cNvPr>
          <p:cNvSpPr txBox="1"/>
          <p:nvPr/>
        </p:nvSpPr>
        <p:spPr>
          <a:xfrm>
            <a:off x="1629139" y="691197"/>
            <a:ext cx="757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一般價值顧客購買前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名商品比例</a:t>
            </a:r>
          </a:p>
        </p:txBody>
      </p:sp>
      <p:sp>
        <p:nvSpPr>
          <p:cNvPr id="13" name="Google Shape;144;p24">
            <a:extLst>
              <a:ext uri="{FF2B5EF4-FFF2-40B4-BE49-F238E27FC236}">
                <a16:creationId xmlns:a16="http://schemas.microsoft.com/office/drawing/2014/main" id="{8F2B3744-9E85-41A3-B9B7-F285971A1AD5}"/>
              </a:ext>
            </a:extLst>
          </p:cNvPr>
          <p:cNvSpPr/>
          <p:nvPr/>
        </p:nvSpPr>
        <p:spPr>
          <a:xfrm>
            <a:off x="4020724" y="3072809"/>
            <a:ext cx="1013825" cy="26774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708F4EA-00AA-477A-8E41-61427440D0D2}"/>
              </a:ext>
            </a:extLst>
          </p:cNvPr>
          <p:cNvCxnSpPr>
            <a:cxnSpLocks/>
          </p:cNvCxnSpPr>
          <p:nvPr/>
        </p:nvCxnSpPr>
        <p:spPr>
          <a:xfrm flipV="1">
            <a:off x="9272610" y="2168517"/>
            <a:ext cx="1" cy="1588020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5F75D2F-1244-4573-B1B2-F11FA4177E30}"/>
              </a:ext>
            </a:extLst>
          </p:cNvPr>
          <p:cNvCxnSpPr>
            <a:cxnSpLocks/>
          </p:cNvCxnSpPr>
          <p:nvPr/>
        </p:nvCxnSpPr>
        <p:spPr>
          <a:xfrm>
            <a:off x="9294895" y="4684136"/>
            <a:ext cx="0" cy="542436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圖: 結束點 20">
            <a:extLst>
              <a:ext uri="{FF2B5EF4-FFF2-40B4-BE49-F238E27FC236}">
                <a16:creationId xmlns:a16="http://schemas.microsoft.com/office/drawing/2014/main" id="{866661B7-3563-4232-A9AA-70EBCB12070F}"/>
              </a:ext>
            </a:extLst>
          </p:cNvPr>
          <p:cNvSpPr/>
          <p:nvPr/>
        </p:nvSpPr>
        <p:spPr>
          <a:xfrm>
            <a:off x="3914775" y="5811328"/>
            <a:ext cx="1130388" cy="494444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16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喝醉走很蔓越莓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CA0550-D1E1-3EC8-625D-659FBF6CF09A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15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72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3" grpId="0" animBg="1"/>
      <p:bldP spid="14" grpId="0" animBg="1"/>
      <p:bldP spid="15" grpId="0" animBg="1"/>
      <p:bldP spid="13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5" name="Google Shape;151;p25">
            <a:extLst>
              <a:ext uri="{FF2B5EF4-FFF2-40B4-BE49-F238E27FC236}">
                <a16:creationId xmlns:a16="http://schemas.microsoft.com/office/drawing/2014/main" id="{7485B56A-B89F-4B8A-9D21-1A6CDD76E1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96" y="1376502"/>
            <a:ext cx="5765250" cy="447184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44;p24">
            <a:extLst>
              <a:ext uri="{FF2B5EF4-FFF2-40B4-BE49-F238E27FC236}">
                <a16:creationId xmlns:a16="http://schemas.microsoft.com/office/drawing/2014/main" id="{16D9ECB0-559E-4DAE-9569-D067D155A1E9}"/>
              </a:ext>
            </a:extLst>
          </p:cNvPr>
          <p:cNvSpPr/>
          <p:nvPr/>
        </p:nvSpPr>
        <p:spPr>
          <a:xfrm>
            <a:off x="5996574" y="1769501"/>
            <a:ext cx="1013825" cy="397407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7" name="Google Shape;152;p25">
            <a:extLst>
              <a:ext uri="{FF2B5EF4-FFF2-40B4-BE49-F238E27FC236}">
                <a16:creationId xmlns:a16="http://schemas.microsoft.com/office/drawing/2014/main" id="{B4317AC2-C2C0-4C2E-9726-C9366F7C27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289" y="2538725"/>
            <a:ext cx="3900211" cy="22047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45;p24">
            <a:extLst>
              <a:ext uri="{FF2B5EF4-FFF2-40B4-BE49-F238E27FC236}">
                <a16:creationId xmlns:a16="http://schemas.microsoft.com/office/drawing/2014/main" id="{48CD87B6-6518-4AFB-A35C-6633843B5FD6}"/>
              </a:ext>
            </a:extLst>
          </p:cNvPr>
          <p:cNvSpPr/>
          <p:nvPr/>
        </p:nvSpPr>
        <p:spPr>
          <a:xfrm>
            <a:off x="7436027" y="3641088"/>
            <a:ext cx="3790620" cy="3619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9" name="Google Shape;145;p24">
            <a:extLst>
              <a:ext uri="{FF2B5EF4-FFF2-40B4-BE49-F238E27FC236}">
                <a16:creationId xmlns:a16="http://schemas.microsoft.com/office/drawing/2014/main" id="{EC7BD157-7A37-409D-AF79-57BFCB4A7CDC}"/>
              </a:ext>
            </a:extLst>
          </p:cNvPr>
          <p:cNvSpPr/>
          <p:nvPr/>
        </p:nvSpPr>
        <p:spPr>
          <a:xfrm>
            <a:off x="7436027" y="4011294"/>
            <a:ext cx="3790620" cy="3619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0" name="流程圖: 結束點 9">
            <a:extLst>
              <a:ext uri="{FF2B5EF4-FFF2-40B4-BE49-F238E27FC236}">
                <a16:creationId xmlns:a16="http://schemas.microsoft.com/office/drawing/2014/main" id="{9C2E63E9-476D-46D0-A0AF-2B180B4693BB}"/>
              </a:ext>
            </a:extLst>
          </p:cNvPr>
          <p:cNvSpPr/>
          <p:nvPr/>
        </p:nvSpPr>
        <p:spPr>
          <a:xfrm>
            <a:off x="8326747" y="1659568"/>
            <a:ext cx="1891727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狐假虎威士忌</a:t>
            </a:r>
          </a:p>
        </p:txBody>
      </p:sp>
      <p:sp>
        <p:nvSpPr>
          <p:cNvPr id="11" name="流程圖: 結束點 10">
            <a:extLst>
              <a:ext uri="{FF2B5EF4-FFF2-40B4-BE49-F238E27FC236}">
                <a16:creationId xmlns:a16="http://schemas.microsoft.com/office/drawing/2014/main" id="{EBBD5AD1-B139-468B-A2E2-64601534DD50}"/>
              </a:ext>
            </a:extLst>
          </p:cNvPr>
          <p:cNvSpPr/>
          <p:nvPr/>
        </p:nvSpPr>
        <p:spPr>
          <a:xfrm>
            <a:off x="8343530" y="4907346"/>
            <a:ext cx="1891727" cy="442855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16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敝姓陳年高粱酒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AF9C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2F6A3AB-3FC3-4EAD-978F-BE74B1AE1284}"/>
              </a:ext>
            </a:extLst>
          </p:cNvPr>
          <p:cNvSpPr txBox="1"/>
          <p:nvPr/>
        </p:nvSpPr>
        <p:spPr>
          <a:xfrm>
            <a:off x="2067289" y="702755"/>
            <a:ext cx="757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新顧客購買前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名商品比例</a:t>
            </a: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26901B2-6235-4753-A7B4-9A03839E8C79}"/>
              </a:ext>
            </a:extLst>
          </p:cNvPr>
          <p:cNvCxnSpPr>
            <a:cxnSpLocks/>
          </p:cNvCxnSpPr>
          <p:nvPr/>
        </p:nvCxnSpPr>
        <p:spPr>
          <a:xfrm flipV="1">
            <a:off x="9272610" y="2168517"/>
            <a:ext cx="1" cy="1588020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8C6256F-7852-49CF-83D2-F0428732524B}"/>
              </a:ext>
            </a:extLst>
          </p:cNvPr>
          <p:cNvCxnSpPr>
            <a:cxnSpLocks/>
          </p:cNvCxnSpPr>
          <p:nvPr/>
        </p:nvCxnSpPr>
        <p:spPr>
          <a:xfrm>
            <a:off x="9272611" y="4298816"/>
            <a:ext cx="0" cy="542436"/>
          </a:xfrm>
          <a:prstGeom prst="straightConnector1">
            <a:avLst/>
          </a:prstGeom>
          <a:ln w="28575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F995817-F899-74FB-ED57-DF11C41A8855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16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7" name="Google Shape;144;p24">
            <a:extLst>
              <a:ext uri="{FF2B5EF4-FFF2-40B4-BE49-F238E27FC236}">
                <a16:creationId xmlns:a16="http://schemas.microsoft.com/office/drawing/2014/main" id="{AFADF2FB-50A5-45C5-A35A-B2CDF4468906}"/>
              </a:ext>
            </a:extLst>
          </p:cNvPr>
          <p:cNvSpPr/>
          <p:nvPr/>
        </p:nvSpPr>
        <p:spPr>
          <a:xfrm>
            <a:off x="4975078" y="3065027"/>
            <a:ext cx="1013825" cy="267743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1" name="流程圖: 結束點 20">
            <a:extLst>
              <a:ext uri="{FF2B5EF4-FFF2-40B4-BE49-F238E27FC236}">
                <a16:creationId xmlns:a16="http://schemas.microsoft.com/office/drawing/2014/main" id="{09D69B8D-D74D-4205-A8CF-E1135637CFC1}"/>
              </a:ext>
            </a:extLst>
          </p:cNvPr>
          <p:cNvSpPr/>
          <p:nvPr/>
        </p:nvSpPr>
        <p:spPr>
          <a:xfrm>
            <a:off x="4866186" y="5811328"/>
            <a:ext cx="1130388" cy="494444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1600" b="1" dirty="0">
                <a:solidFill>
                  <a:srgbClr val="FAF9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喝醉走很蔓越莓</a:t>
            </a:r>
          </a:p>
        </p:txBody>
      </p:sp>
      <p:sp>
        <p:nvSpPr>
          <p:cNvPr id="22" name="流程圖: 結束點 21">
            <a:extLst>
              <a:ext uri="{FF2B5EF4-FFF2-40B4-BE49-F238E27FC236}">
                <a16:creationId xmlns:a16="http://schemas.microsoft.com/office/drawing/2014/main" id="{899EC189-F7FC-4578-A336-5992A25C8C84}"/>
              </a:ext>
            </a:extLst>
          </p:cNvPr>
          <p:cNvSpPr/>
          <p:nvPr/>
        </p:nvSpPr>
        <p:spPr>
          <a:xfrm>
            <a:off x="6000430" y="5803063"/>
            <a:ext cx="1130388" cy="529159"/>
          </a:xfrm>
          <a:prstGeom prst="flowChartTerminator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不生孩子生啤酒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E69223C-8F35-4320-B2AC-B224E8003505}"/>
              </a:ext>
            </a:extLst>
          </p:cNvPr>
          <p:cNvSpPr txBox="1"/>
          <p:nvPr/>
        </p:nvSpPr>
        <p:spPr>
          <a:xfrm>
            <a:off x="2070735" y="2168517"/>
            <a:ext cx="466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共同擁有喝醉走很蔓越莓與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不生孩子生啤酒</a:t>
            </a:r>
          </a:p>
        </p:txBody>
      </p:sp>
    </p:spTree>
    <p:extLst>
      <p:ext uri="{BB962C8B-B14F-4D97-AF65-F5344CB8AC3E}">
        <p14:creationId xmlns:p14="http://schemas.microsoft.com/office/powerpoint/2010/main" val="396083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7" grpId="0" animBg="1"/>
      <p:bldP spid="21" grpId="0" animBg="1"/>
      <p:bldP spid="22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61;p26">
            <a:extLst>
              <a:ext uri="{FF2B5EF4-FFF2-40B4-BE49-F238E27FC236}">
                <a16:creationId xmlns:a16="http://schemas.microsoft.com/office/drawing/2014/main" id="{AE2D3A24-B744-4848-99E5-B625C36356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5" y="1200372"/>
            <a:ext cx="75533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E4545-4057-49B8-ACC7-CC0BA24E56A4}"/>
              </a:ext>
            </a:extLst>
          </p:cNvPr>
          <p:cNvSpPr txBox="1"/>
          <p:nvPr/>
        </p:nvSpPr>
        <p:spPr>
          <a:xfrm>
            <a:off x="2514964" y="649145"/>
            <a:ext cx="757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各顧客分群消費總花費級商品平均單價泡泡圖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821C718-2F6B-4A2F-9151-8E9BB6E6F47D}"/>
              </a:ext>
            </a:extLst>
          </p:cNvPr>
          <p:cNvSpPr/>
          <p:nvPr/>
        </p:nvSpPr>
        <p:spPr>
          <a:xfrm>
            <a:off x="3914775" y="5174706"/>
            <a:ext cx="923925" cy="9658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BBE6DE7-5A00-4890-994F-8AD636E1FB4D}"/>
              </a:ext>
            </a:extLst>
          </p:cNvPr>
          <p:cNvSpPr/>
          <p:nvPr/>
        </p:nvSpPr>
        <p:spPr>
          <a:xfrm>
            <a:off x="7315201" y="2815341"/>
            <a:ext cx="876300" cy="8803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332645-5812-6048-5D5A-FC1BB33F1343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17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525146-3C78-46A5-A4A3-A87D3C39B0F9}"/>
              </a:ext>
            </a:extLst>
          </p:cNvPr>
          <p:cNvCxnSpPr>
            <a:cxnSpLocks/>
          </p:cNvCxnSpPr>
          <p:nvPr/>
        </p:nvCxnSpPr>
        <p:spPr>
          <a:xfrm>
            <a:off x="4095750" y="6277197"/>
            <a:ext cx="36861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5919EBA-2658-4F07-9D89-5625EB724082}"/>
              </a:ext>
            </a:extLst>
          </p:cNvPr>
          <p:cNvCxnSpPr/>
          <p:nvPr/>
        </p:nvCxnSpPr>
        <p:spPr>
          <a:xfrm>
            <a:off x="4095750" y="6140549"/>
            <a:ext cx="0" cy="288826"/>
          </a:xfrm>
          <a:prstGeom prst="line">
            <a:avLst/>
          </a:prstGeom>
          <a:ln w="28575">
            <a:solidFill>
              <a:srgbClr val="405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FD6E6E7-9299-4EA2-99A0-6CC5D9ECB9CB}"/>
              </a:ext>
            </a:extLst>
          </p:cNvPr>
          <p:cNvCxnSpPr/>
          <p:nvPr/>
        </p:nvCxnSpPr>
        <p:spPr>
          <a:xfrm>
            <a:off x="7781925" y="6132784"/>
            <a:ext cx="0" cy="288826"/>
          </a:xfrm>
          <a:prstGeom prst="line">
            <a:avLst/>
          </a:prstGeom>
          <a:ln w="28575">
            <a:solidFill>
              <a:srgbClr val="405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D0AEB92-98B7-46CC-BC41-0A116D2942DF}"/>
              </a:ext>
            </a:extLst>
          </p:cNvPr>
          <p:cNvSpPr/>
          <p:nvPr/>
        </p:nvSpPr>
        <p:spPr>
          <a:xfrm>
            <a:off x="5050940" y="5322930"/>
            <a:ext cx="2362200" cy="692694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400</a:t>
            </a:r>
            <a:r>
              <a:rPr lang="zh-TW" altLang="en-US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美元的差距！</a:t>
            </a:r>
          </a:p>
        </p:txBody>
      </p:sp>
    </p:spTree>
    <p:extLst>
      <p:ext uri="{BB962C8B-B14F-4D97-AF65-F5344CB8AC3E}">
        <p14:creationId xmlns:p14="http://schemas.microsoft.com/office/powerpoint/2010/main" val="386341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800" b="1" dirty="0">
                <a:solidFill>
                  <a:srgbClr val="FAF9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行銷策略</a:t>
            </a: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D2660C-0558-DEC0-306E-1E52EE189E80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18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9">
            <a:extLst>
              <a:ext uri="{FF2B5EF4-FFF2-40B4-BE49-F238E27FC236}">
                <a16:creationId xmlns:a16="http://schemas.microsoft.com/office/drawing/2014/main" id="{D03D251C-5FE1-2335-22CD-178E5EE38F37}"/>
              </a:ext>
            </a:extLst>
          </p:cNvPr>
          <p:cNvSpPr txBox="1"/>
          <p:nvPr/>
        </p:nvSpPr>
        <p:spPr>
          <a:xfrm>
            <a:off x="105065" y="6295294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94A3F5D1-03D8-0617-B5A8-F781BA7E3FE4}"/>
              </a:ext>
            </a:extLst>
          </p:cNvPr>
          <p:cNvSpPr txBox="1"/>
          <p:nvPr/>
        </p:nvSpPr>
        <p:spPr>
          <a:xfrm>
            <a:off x="4677286" y="6295292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13A4FEC6-AEB5-986C-55DE-1E77DFA1187B}"/>
              </a:ext>
            </a:extLst>
          </p:cNvPr>
          <p:cNvSpPr txBox="1"/>
          <p:nvPr/>
        </p:nvSpPr>
        <p:spPr>
          <a:xfrm>
            <a:off x="9249508" y="6295293"/>
            <a:ext cx="2837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605B840-0E09-5F77-0CB3-72975AC6385D}"/>
              </a:ext>
            </a:extLst>
          </p:cNvPr>
          <p:cNvSpPr txBox="1"/>
          <p:nvPr/>
        </p:nvSpPr>
        <p:spPr>
          <a:xfrm>
            <a:off x="3885978" y="101041"/>
            <a:ext cx="44200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1" i="0" u="none" strike="noStrike" kern="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Lao MN" pitchFamily="2" charset="0"/>
              </a:rPr>
              <a:t>AGENDA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B3B6861-931F-ECBB-207E-F2EB06A004F7}"/>
              </a:ext>
            </a:extLst>
          </p:cNvPr>
          <p:cNvGrpSpPr/>
          <p:nvPr/>
        </p:nvGrpSpPr>
        <p:grpSpPr>
          <a:xfrm>
            <a:off x="1355245" y="2316616"/>
            <a:ext cx="2749449" cy="2779827"/>
            <a:chOff x="1355245" y="2035261"/>
            <a:chExt cx="2749449" cy="2779827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C7C2636F-65DB-6F02-34B3-57AD069973F0}"/>
                </a:ext>
              </a:extLst>
            </p:cNvPr>
            <p:cNvGrpSpPr/>
            <p:nvPr/>
          </p:nvGrpSpPr>
          <p:grpSpPr>
            <a:xfrm>
              <a:off x="1355245" y="2035261"/>
              <a:ext cx="2749449" cy="2779827"/>
              <a:chOff x="2685902" y="2802437"/>
              <a:chExt cx="3043084" cy="3076706"/>
            </a:xfrm>
          </p:grpSpPr>
          <p:sp>
            <p:nvSpPr>
              <p:cNvPr id="40" name="橢圓 39">
                <a:extLst>
                  <a:ext uri="{FF2B5EF4-FFF2-40B4-BE49-F238E27FC236}">
                    <a16:creationId xmlns:a16="http://schemas.microsoft.com/office/drawing/2014/main" id="{F3574011-DD99-42FF-EF94-CAEA2AA127BD}"/>
                  </a:ext>
                </a:extLst>
              </p:cNvPr>
              <p:cNvSpPr/>
              <p:nvPr/>
            </p:nvSpPr>
            <p:spPr>
              <a:xfrm>
                <a:off x="2685902" y="2802437"/>
                <a:ext cx="3043084" cy="3076706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8BDEB5F1-1553-8B35-A3EE-EFABB0311C57}"/>
                  </a:ext>
                </a:extLst>
              </p:cNvPr>
              <p:cNvSpPr/>
              <p:nvPr/>
            </p:nvSpPr>
            <p:spPr>
              <a:xfrm>
                <a:off x="2836614" y="2953148"/>
                <a:ext cx="2761186" cy="2791693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5E50E079-C362-18BD-9F7E-4BA1CAAF63C4}"/>
                </a:ext>
              </a:extLst>
            </p:cNvPr>
            <p:cNvSpPr txBox="1"/>
            <p:nvPr/>
          </p:nvSpPr>
          <p:spPr>
            <a:xfrm>
              <a:off x="1820975" y="2449373"/>
              <a:ext cx="182165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公司</a:t>
              </a:r>
              <a:endParaRPr kumimoji="1" lang="en-US" altLang="zh-TW" sz="6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介紹</a:t>
              </a:r>
              <a:endParaRPr kumimoji="1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275BA97-13F8-5628-BB84-AD466485E8E9}"/>
              </a:ext>
            </a:extLst>
          </p:cNvPr>
          <p:cNvGrpSpPr/>
          <p:nvPr/>
        </p:nvGrpSpPr>
        <p:grpSpPr>
          <a:xfrm>
            <a:off x="4721275" y="2313028"/>
            <a:ext cx="2749449" cy="2779827"/>
            <a:chOff x="4721275" y="2031673"/>
            <a:chExt cx="2749449" cy="2779827"/>
          </a:xfrm>
        </p:grpSpPr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E56B187F-C80C-E9D9-8935-1872A5163027}"/>
                </a:ext>
              </a:extLst>
            </p:cNvPr>
            <p:cNvSpPr/>
            <p:nvPr/>
          </p:nvSpPr>
          <p:spPr>
            <a:xfrm>
              <a:off x="4721275" y="2031673"/>
              <a:ext cx="2749449" cy="2779827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橢圓 44">
              <a:extLst>
                <a:ext uri="{FF2B5EF4-FFF2-40B4-BE49-F238E27FC236}">
                  <a16:creationId xmlns:a16="http://schemas.microsoft.com/office/drawing/2014/main" id="{47213FC5-75B0-C303-3113-568891F3B8FF}"/>
                </a:ext>
              </a:extLst>
            </p:cNvPr>
            <p:cNvSpPr/>
            <p:nvPr/>
          </p:nvSpPr>
          <p:spPr>
            <a:xfrm>
              <a:off x="4857444" y="2167842"/>
              <a:ext cx="2494752" cy="252231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F588FD65-62DC-3D94-1DB3-B9992CDC0A21}"/>
                </a:ext>
              </a:extLst>
            </p:cNvPr>
            <p:cNvSpPr txBox="1"/>
            <p:nvPr/>
          </p:nvSpPr>
          <p:spPr>
            <a:xfrm>
              <a:off x="5187005" y="2445785"/>
              <a:ext cx="182165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背景</a:t>
              </a:r>
              <a:endParaRPr kumimoji="1" lang="en-US" altLang="zh-TW" sz="6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分析</a:t>
              </a: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35461CC5-45FD-CFAA-369A-8487F3FEB044}"/>
              </a:ext>
            </a:extLst>
          </p:cNvPr>
          <p:cNvGrpSpPr/>
          <p:nvPr/>
        </p:nvGrpSpPr>
        <p:grpSpPr>
          <a:xfrm>
            <a:off x="8069665" y="2313028"/>
            <a:ext cx="2749449" cy="2779827"/>
            <a:chOff x="8069665" y="2031673"/>
            <a:chExt cx="2749449" cy="2779827"/>
          </a:xfrm>
        </p:grpSpPr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032399DC-60A8-8035-EBF1-7CB6F2626D80}"/>
                </a:ext>
              </a:extLst>
            </p:cNvPr>
            <p:cNvSpPr/>
            <p:nvPr/>
          </p:nvSpPr>
          <p:spPr>
            <a:xfrm>
              <a:off x="8069665" y="2031673"/>
              <a:ext cx="2749449" cy="2779827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63CFB070-F6E7-A93C-4D94-CA4EC1C44564}"/>
                </a:ext>
              </a:extLst>
            </p:cNvPr>
            <p:cNvSpPr/>
            <p:nvPr/>
          </p:nvSpPr>
          <p:spPr>
            <a:xfrm>
              <a:off x="8205834" y="2167842"/>
              <a:ext cx="2494752" cy="252231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A5C6139C-542D-B8E1-79C0-387612275996}"/>
                </a:ext>
              </a:extLst>
            </p:cNvPr>
            <p:cNvSpPr txBox="1"/>
            <p:nvPr/>
          </p:nvSpPr>
          <p:spPr>
            <a:xfrm>
              <a:off x="8535395" y="2445785"/>
              <a:ext cx="182165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行銷</a:t>
              </a:r>
              <a:endParaRPr kumimoji="1" lang="en-US" altLang="zh-TW" sz="6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策略</a:t>
              </a:r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B2C1D88-1EF4-5013-9715-76E67FB3F7E2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247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170006" y="733562"/>
            <a:ext cx="3851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主力客群總結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A4A43E4-0E5A-1BBB-915A-644FB6E8DABA}"/>
              </a:ext>
            </a:extLst>
          </p:cNvPr>
          <p:cNvGrpSpPr/>
          <p:nvPr/>
        </p:nvGrpSpPr>
        <p:grpSpPr>
          <a:xfrm>
            <a:off x="1427040" y="3218054"/>
            <a:ext cx="2759478" cy="2789968"/>
            <a:chOff x="1427040" y="2459779"/>
            <a:chExt cx="2759478" cy="278996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C79D6CC-3D82-5297-2B61-5BBD5DBB6CF0}"/>
                </a:ext>
              </a:extLst>
            </p:cNvPr>
            <p:cNvGrpSpPr/>
            <p:nvPr/>
          </p:nvGrpSpPr>
          <p:grpSpPr>
            <a:xfrm>
              <a:off x="1427040" y="2459779"/>
              <a:ext cx="2759478" cy="2789968"/>
              <a:chOff x="1340396" y="2350744"/>
              <a:chExt cx="3077189" cy="3111190"/>
            </a:xfrm>
          </p:grpSpPr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BC2792E0-F5DB-DDF4-D352-54553D95E1BD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1BEB53A8-3194-6B5B-D121-0C60317E0CC2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1658844" y="3283693"/>
              <a:ext cx="246003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Z115 : </a:t>
              </a: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南港區</a:t>
              </a:r>
              <a:endParaRPr kumimoji="1" lang="en-US" altLang="zh-TW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Z221 : </a:t>
              </a: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汐止區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042EB95-C3E8-12B9-44BD-60C587B93516}"/>
              </a:ext>
            </a:extLst>
          </p:cNvPr>
          <p:cNvGrpSpPr/>
          <p:nvPr/>
        </p:nvGrpSpPr>
        <p:grpSpPr>
          <a:xfrm>
            <a:off x="4716261" y="3218054"/>
            <a:ext cx="2759478" cy="2789968"/>
            <a:chOff x="1427040" y="2459779"/>
            <a:chExt cx="2759478" cy="278996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45EEB5E-C971-4F1D-3670-0727DD436097}"/>
                </a:ext>
              </a:extLst>
            </p:cNvPr>
            <p:cNvGrpSpPr/>
            <p:nvPr/>
          </p:nvGrpSpPr>
          <p:grpSpPr>
            <a:xfrm>
              <a:off x="1427040" y="2459779"/>
              <a:ext cx="2759478" cy="2789968"/>
              <a:chOff x="1340396" y="2350744"/>
              <a:chExt cx="3077189" cy="311119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8F487A99-DE61-44E5-F500-F01DD858B1B3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8034C1A-B808-83D3-46E0-403899F01CAC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8A6933B-8F86-7735-DB1C-845A62DCF8B0}"/>
                </a:ext>
              </a:extLst>
            </p:cNvPr>
            <p:cNvSpPr txBox="1"/>
            <p:nvPr/>
          </p:nvSpPr>
          <p:spPr>
            <a:xfrm>
              <a:off x="1576760" y="3283693"/>
              <a:ext cx="246003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 – 44 </a:t>
              </a: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歲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629E6DA-F5E0-5BD9-8FFD-2AB522005F10}"/>
              </a:ext>
            </a:extLst>
          </p:cNvPr>
          <p:cNvGrpSpPr/>
          <p:nvPr/>
        </p:nvGrpSpPr>
        <p:grpSpPr>
          <a:xfrm>
            <a:off x="8005482" y="3218054"/>
            <a:ext cx="2759478" cy="2789968"/>
            <a:chOff x="8950306" y="2504262"/>
            <a:chExt cx="2759478" cy="278996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DC8A7614-EE4F-F94C-D70A-6056CD43F1A4}"/>
                </a:ext>
              </a:extLst>
            </p:cNvPr>
            <p:cNvGrpSpPr/>
            <p:nvPr/>
          </p:nvGrpSpPr>
          <p:grpSpPr>
            <a:xfrm>
              <a:off x="8950306" y="2504262"/>
              <a:ext cx="2759478" cy="2789968"/>
              <a:chOff x="1340396" y="2350744"/>
              <a:chExt cx="3077189" cy="3111190"/>
            </a:xfrm>
          </p:grpSpPr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2CF83A1B-61D8-F9A9-1E20-BFDFA7F5C0F6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C233EB17-D60D-0924-DBFE-4EE980573FAD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387D5A-41CE-043B-CC67-D2E2A5AF5069}"/>
                </a:ext>
              </a:extLst>
            </p:cNvPr>
            <p:cNvSpPr txBox="1"/>
            <p:nvPr/>
          </p:nvSpPr>
          <p:spPr>
            <a:xfrm>
              <a:off x="9491817" y="3222137"/>
              <a:ext cx="16941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週六 </a:t>
              </a: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Sat.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週日</a:t>
              </a:r>
              <a:r>
                <a: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Sun.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7E9C2E-55F3-BDC9-021B-1F1C76619C1F}"/>
              </a:ext>
            </a:extLst>
          </p:cNvPr>
          <p:cNvSpPr txBox="1"/>
          <p:nvPr/>
        </p:nvSpPr>
        <p:spPr>
          <a:xfrm>
            <a:off x="4102305" y="1888291"/>
            <a:ext cx="3987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一般價值顧客 ＆ 新顧客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7EF4B50-E824-7DCD-0C79-C89306CCB8A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806779" y="2546332"/>
            <a:ext cx="3280369" cy="671722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03375CE-8A5D-D1BC-2DB0-0F4164D12BB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096000" y="2561858"/>
            <a:ext cx="0" cy="656196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6E7E01B-B2F9-5B00-5B6A-525EB15E6B5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104853" y="2561858"/>
            <a:ext cx="3280368" cy="656196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19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491715" y="762640"/>
            <a:ext cx="7438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: 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一般價值顧客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471E9D-DDE9-6A3D-64B4-A64F8D98B8B4}"/>
              </a:ext>
            </a:extLst>
          </p:cNvPr>
          <p:cNvGrpSpPr/>
          <p:nvPr/>
        </p:nvGrpSpPr>
        <p:grpSpPr>
          <a:xfrm>
            <a:off x="2685902" y="2203862"/>
            <a:ext cx="3043084" cy="3675281"/>
            <a:chOff x="2053024" y="2251622"/>
            <a:chExt cx="3043084" cy="36752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C2792E0-F5DB-DDF4-D352-54553D95E1BD}"/>
                </a:ext>
              </a:extLst>
            </p:cNvPr>
            <p:cNvSpPr/>
            <p:nvPr/>
          </p:nvSpPr>
          <p:spPr>
            <a:xfrm>
              <a:off x="2053024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BEB53A8-3194-6B5B-D121-0C60317E0CC2}"/>
                </a:ext>
              </a:extLst>
            </p:cNvPr>
            <p:cNvSpPr/>
            <p:nvPr/>
          </p:nvSpPr>
          <p:spPr>
            <a:xfrm>
              <a:off x="2203736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2427220" y="3553510"/>
              <a:ext cx="2537237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消費頻率高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距上次消費近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客單價低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D7E9C2E-55F3-BDC9-021B-1F1C76619C1F}"/>
                </a:ext>
              </a:extLst>
            </p:cNvPr>
            <p:cNvSpPr txBox="1"/>
            <p:nvPr/>
          </p:nvSpPr>
          <p:spPr>
            <a:xfrm>
              <a:off x="3120324" y="2251622"/>
              <a:ext cx="928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特徵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B2C741-65C3-2CE5-7916-6BA9720F5C8D}"/>
              </a:ext>
            </a:extLst>
          </p:cNvPr>
          <p:cNvGrpSpPr/>
          <p:nvPr/>
        </p:nvGrpSpPr>
        <p:grpSpPr>
          <a:xfrm>
            <a:off x="6463016" y="2156102"/>
            <a:ext cx="3043084" cy="3723041"/>
            <a:chOff x="6437072" y="2203862"/>
            <a:chExt cx="3043084" cy="3723041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696527F-E412-DA2F-F855-5A09CD7C8FF2}"/>
                </a:ext>
              </a:extLst>
            </p:cNvPr>
            <p:cNvSpPr/>
            <p:nvPr/>
          </p:nvSpPr>
          <p:spPr>
            <a:xfrm>
              <a:off x="6437072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F2C34AD-2538-7841-5C4D-050625940E80}"/>
                </a:ext>
              </a:extLst>
            </p:cNvPr>
            <p:cNvSpPr/>
            <p:nvPr/>
          </p:nvSpPr>
          <p:spPr>
            <a:xfrm>
              <a:off x="6587784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65DC53C-68A8-0491-4A27-8626F09854C6}"/>
                </a:ext>
              </a:extLst>
            </p:cNvPr>
            <p:cNvSpPr txBox="1"/>
            <p:nvPr/>
          </p:nvSpPr>
          <p:spPr>
            <a:xfrm>
              <a:off x="6659032" y="3822305"/>
              <a:ext cx="2623959" cy="113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利用高顧客忠誠度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以促銷提高客單價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8E2C37A-0A6F-53DC-B332-DF525CF80BD8}"/>
                </a:ext>
              </a:extLst>
            </p:cNvPr>
            <p:cNvSpPr txBox="1"/>
            <p:nvPr/>
          </p:nvSpPr>
          <p:spPr>
            <a:xfrm>
              <a:off x="7147624" y="2203862"/>
              <a:ext cx="1621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行銷方向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3FFEB5-8BF4-B317-5EA6-382261E89E1C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20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8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40396" y="877034"/>
            <a:ext cx="608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一般價值顧客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79533B-1B7A-BC9F-BF31-1B55BBE8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16" y="829316"/>
            <a:ext cx="3652860" cy="5476458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C3189F9-50B4-D818-95D2-937F14FB53C4}"/>
              </a:ext>
            </a:extLst>
          </p:cNvPr>
          <p:cNvGrpSpPr/>
          <p:nvPr/>
        </p:nvGrpSpPr>
        <p:grpSpPr>
          <a:xfrm>
            <a:off x="2321650" y="1971283"/>
            <a:ext cx="4121063" cy="4009683"/>
            <a:chOff x="2379944" y="1971283"/>
            <a:chExt cx="4121063" cy="4009683"/>
          </a:xfrm>
        </p:grpSpPr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219FD70D-0671-F401-C73E-579E05964DA2}"/>
                </a:ext>
              </a:extLst>
            </p:cNvPr>
            <p:cNvSpPr/>
            <p:nvPr/>
          </p:nvSpPr>
          <p:spPr>
            <a:xfrm>
              <a:off x="2379944" y="1971283"/>
              <a:ext cx="4121063" cy="400968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09CE16-7295-2413-228F-019928AF22AD}"/>
                </a:ext>
              </a:extLst>
            </p:cNvPr>
            <p:cNvSpPr txBox="1"/>
            <p:nvPr/>
          </p:nvSpPr>
          <p:spPr>
            <a:xfrm>
              <a:off x="2728802" y="2329519"/>
              <a:ext cx="336719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《</a:t>
              </a:r>
              <a:r>
                <a:rPr kumimoji="1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新品發表會</a:t>
              </a:r>
              <a:r>
                <a:rPr kumimoji="1" lang="en-US" altLang="zh-TW" sz="4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》</a:t>
              </a:r>
              <a:endParaRPr kumimoji="1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4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  微醺＋早鳥優惠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提高新品曝光度</a:t>
              </a: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 ＆ 客消費金額</a:t>
              </a:r>
            </a:p>
          </p:txBody>
        </p: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srgbClr val="405A46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37F412-B769-BE19-CEDE-1F31F0D97523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74327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595047" y="774218"/>
            <a:ext cx="5001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 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新顧客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471E9D-DDE9-6A3D-64B4-A64F8D98B8B4}"/>
              </a:ext>
            </a:extLst>
          </p:cNvPr>
          <p:cNvGrpSpPr/>
          <p:nvPr/>
        </p:nvGrpSpPr>
        <p:grpSpPr>
          <a:xfrm>
            <a:off x="2685902" y="2203862"/>
            <a:ext cx="3043084" cy="3675281"/>
            <a:chOff x="2053024" y="2251622"/>
            <a:chExt cx="3043084" cy="36752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C2792E0-F5DB-DDF4-D352-54553D95E1BD}"/>
                </a:ext>
              </a:extLst>
            </p:cNvPr>
            <p:cNvSpPr/>
            <p:nvPr/>
          </p:nvSpPr>
          <p:spPr>
            <a:xfrm>
              <a:off x="2053024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BEB53A8-3194-6B5B-D121-0C60317E0CC2}"/>
                </a:ext>
              </a:extLst>
            </p:cNvPr>
            <p:cNvSpPr/>
            <p:nvPr/>
          </p:nvSpPr>
          <p:spPr>
            <a:xfrm>
              <a:off x="2203736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2252822" y="3606549"/>
              <a:ext cx="2819600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客單價高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第一次消費發生在最近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D7E9C2E-55F3-BDC9-021B-1F1C76619C1F}"/>
                </a:ext>
              </a:extLst>
            </p:cNvPr>
            <p:cNvSpPr txBox="1"/>
            <p:nvPr/>
          </p:nvSpPr>
          <p:spPr>
            <a:xfrm>
              <a:off x="3120324" y="2251622"/>
              <a:ext cx="928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特徵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B2C741-65C3-2CE5-7916-6BA9720F5C8D}"/>
              </a:ext>
            </a:extLst>
          </p:cNvPr>
          <p:cNvGrpSpPr/>
          <p:nvPr/>
        </p:nvGrpSpPr>
        <p:grpSpPr>
          <a:xfrm>
            <a:off x="6463016" y="2156102"/>
            <a:ext cx="3043084" cy="3723041"/>
            <a:chOff x="6437072" y="2203862"/>
            <a:chExt cx="3043084" cy="3723041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696527F-E412-DA2F-F855-5A09CD7C8FF2}"/>
                </a:ext>
              </a:extLst>
            </p:cNvPr>
            <p:cNvSpPr/>
            <p:nvPr/>
          </p:nvSpPr>
          <p:spPr>
            <a:xfrm>
              <a:off x="6437072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F2C34AD-2538-7841-5C4D-050625940E80}"/>
                </a:ext>
              </a:extLst>
            </p:cNvPr>
            <p:cNvSpPr/>
            <p:nvPr/>
          </p:nvSpPr>
          <p:spPr>
            <a:xfrm>
              <a:off x="6587784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65DC53C-68A8-0491-4A27-8626F09854C6}"/>
                </a:ext>
              </a:extLst>
            </p:cNvPr>
            <p:cNvSpPr txBox="1"/>
            <p:nvPr/>
          </p:nvSpPr>
          <p:spPr>
            <a:xfrm>
              <a:off x="6656397" y="3545306"/>
              <a:ext cx="2623959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利用較高消費力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以尊榮獨家體驗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提高顧客忠誠度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8E2C37A-0A6F-53DC-B332-DF525CF80BD8}"/>
                </a:ext>
              </a:extLst>
            </p:cNvPr>
            <p:cNvSpPr txBox="1"/>
            <p:nvPr/>
          </p:nvSpPr>
          <p:spPr>
            <a:xfrm>
              <a:off x="7147624" y="2203862"/>
              <a:ext cx="1621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行銷方向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62F273-084A-156E-9BD9-2B04E20A9EB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22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7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35580" y="520574"/>
            <a:ext cx="7002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顧客</a:t>
            </a:r>
          </a:p>
        </p:txBody>
      </p:sp>
      <p:grpSp>
        <p:nvGrpSpPr>
          <p:cNvPr id="3" name="群組 10">
            <a:extLst>
              <a:ext uri="{FF2B5EF4-FFF2-40B4-BE49-F238E27FC236}">
                <a16:creationId xmlns:a16="http://schemas.microsoft.com/office/drawing/2014/main" id="{EC3189F9-50B4-D818-95D2-937F14FB53C4}"/>
              </a:ext>
            </a:extLst>
          </p:cNvPr>
          <p:cNvGrpSpPr/>
          <p:nvPr/>
        </p:nvGrpSpPr>
        <p:grpSpPr>
          <a:xfrm>
            <a:off x="2321650" y="1869138"/>
            <a:ext cx="4145731" cy="4228233"/>
            <a:chOff x="2379944" y="1646474"/>
            <a:chExt cx="4145731" cy="4228233"/>
          </a:xfrm>
        </p:grpSpPr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219FD70D-0671-F401-C73E-579E05964DA2}"/>
                </a:ext>
              </a:extLst>
            </p:cNvPr>
            <p:cNvSpPr/>
            <p:nvPr/>
          </p:nvSpPr>
          <p:spPr>
            <a:xfrm>
              <a:off x="2379944" y="1646474"/>
              <a:ext cx="4121063" cy="422823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09CE16-7295-2413-228F-019928AF22AD}"/>
                </a:ext>
              </a:extLst>
            </p:cNvPr>
            <p:cNvSpPr txBox="1"/>
            <p:nvPr/>
          </p:nvSpPr>
          <p:spPr>
            <a:xfrm>
              <a:off x="2641024" y="1832427"/>
              <a:ext cx="3884651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《</a:t>
              </a:r>
              <a:r>
                <a:rPr kumimoji="1" lang="zh-TW" altLang="en-US" sz="4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聯誼</a:t>
              </a:r>
              <a:r>
                <a:rPr kumimoji="1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聯誼舞會</a:t>
              </a: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》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CEO </a:t>
              </a: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親筆邀請函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請酒給你心儀的對象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增加定情酒的回購率</a:t>
              </a: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＆產品曝光度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pic>
        <p:nvPicPr>
          <p:cNvPr id="6" name="圖片 5" descr="一張含有 個人, 室內, 人, 人群 的圖片&#10;&#10;自動產生的描述">
            <a:extLst>
              <a:ext uri="{FF2B5EF4-FFF2-40B4-BE49-F238E27FC236}">
                <a16:creationId xmlns:a16="http://schemas.microsoft.com/office/drawing/2014/main" id="{BA6289B4-33DA-4421-0DFE-B4D411EAC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" r="51283"/>
          <a:stretch/>
        </p:blipFill>
        <p:spPr>
          <a:xfrm>
            <a:off x="7423963" y="877034"/>
            <a:ext cx="3836935" cy="538997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23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97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083011" y="783998"/>
            <a:ext cx="4668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dirty="0">
                <a:solidFill>
                  <a:srgbClr val="E7E6E6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產品面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F0721C4-C9DF-6F0F-A914-819C36DDF5FC}"/>
              </a:ext>
            </a:extLst>
          </p:cNvPr>
          <p:cNvGrpSpPr/>
          <p:nvPr/>
        </p:nvGrpSpPr>
        <p:grpSpPr>
          <a:xfrm>
            <a:off x="1706954" y="2069122"/>
            <a:ext cx="4710285" cy="3590580"/>
            <a:chOff x="1887174" y="2113300"/>
            <a:chExt cx="4710285" cy="3590580"/>
          </a:xfrm>
        </p:grpSpPr>
        <p:sp>
          <p:nvSpPr>
            <p:cNvPr id="13" name="직사각형 5">
              <a:extLst>
                <a:ext uri="{FF2B5EF4-FFF2-40B4-BE49-F238E27FC236}">
                  <a16:creationId xmlns:a16="http://schemas.microsoft.com/office/drawing/2014/main" id="{6C66A1C4-B1C0-EDFA-05AE-BDD7FB7CE3C5}"/>
                </a:ext>
              </a:extLst>
            </p:cNvPr>
            <p:cNvSpPr/>
            <p:nvPr/>
          </p:nvSpPr>
          <p:spPr>
            <a:xfrm>
              <a:off x="2083833" y="2296092"/>
              <a:ext cx="4513626" cy="3407788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0" name="圖片 9" descr="一般價值顧客及新顧客最大共現次數及商品名.jpg">
              <a:extLst>
                <a:ext uri="{FF2B5EF4-FFF2-40B4-BE49-F238E27FC236}">
                  <a16:creationId xmlns:a16="http://schemas.microsoft.com/office/drawing/2014/main" id="{2C231977-0221-C4B0-F1D3-80017A4B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174" y="2113300"/>
              <a:ext cx="4513626" cy="3407788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8FB097-9C5E-440A-633E-E58D89623735}"/>
              </a:ext>
            </a:extLst>
          </p:cNvPr>
          <p:cNvSpPr txBox="1"/>
          <p:nvPr/>
        </p:nvSpPr>
        <p:spPr>
          <a:xfrm>
            <a:off x="6720600" y="2487850"/>
            <a:ext cx="4685822" cy="259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菜籃分析法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一般顧客和新顧客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貢獻次數最多的產品組合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平日調酒組合促銷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67C25D-1CAF-BCA2-6815-C9AA670CC2E5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24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9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64922" y="904624"/>
            <a:ext cx="6347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產品行銷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一般價值顧客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09CE16-7295-2413-228F-019928AF22AD}"/>
              </a:ext>
            </a:extLst>
          </p:cNvPr>
          <p:cNvSpPr txBox="1"/>
          <p:nvPr/>
        </p:nvSpPr>
        <p:spPr>
          <a:xfrm>
            <a:off x="3850957" y="3586345"/>
            <a:ext cx="56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4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F153665-7AF9-B950-C980-6B70BCC2BDA4}"/>
              </a:ext>
            </a:extLst>
          </p:cNvPr>
          <p:cNvGrpSpPr/>
          <p:nvPr/>
        </p:nvGrpSpPr>
        <p:grpSpPr>
          <a:xfrm>
            <a:off x="2456705" y="2498331"/>
            <a:ext cx="3451490" cy="1161245"/>
            <a:chOff x="1730866" y="3362207"/>
            <a:chExt cx="3451490" cy="1161245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13298EC-6A9C-5BF8-5445-F8ED3504B45C}"/>
                </a:ext>
              </a:extLst>
            </p:cNvPr>
            <p:cNvSpPr txBox="1"/>
            <p:nvPr/>
          </p:nvSpPr>
          <p:spPr>
            <a:xfrm>
              <a:off x="1851844" y="400023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(4714981010038)</a:t>
              </a:r>
              <a:endParaRPr kumimoji="1" lang="zh-TW" altLang="en-US" sz="2800" dirty="0">
                <a:solidFill>
                  <a:srgbClr val="405A46"/>
                </a:solidFill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27A18AF-1277-1D9C-EF09-555E1B38E1F5}"/>
                </a:ext>
              </a:extLst>
            </p:cNvPr>
            <p:cNvGrpSpPr/>
            <p:nvPr/>
          </p:nvGrpSpPr>
          <p:grpSpPr>
            <a:xfrm>
              <a:off x="1730866" y="3362207"/>
              <a:ext cx="3451490" cy="679224"/>
              <a:chOff x="1836373" y="2749776"/>
              <a:chExt cx="3451490" cy="679224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D4954DD7-EABF-ED8B-3D89-A65D6977EC88}"/>
                  </a:ext>
                </a:extLst>
              </p:cNvPr>
              <p:cNvSpPr/>
              <p:nvPr/>
            </p:nvSpPr>
            <p:spPr>
              <a:xfrm>
                <a:off x="1836373" y="2749776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DA84287-06C9-B5C5-110A-19410ABF95EF}"/>
                  </a:ext>
                </a:extLst>
              </p:cNvPr>
              <p:cNvSpPr txBox="1"/>
              <p:nvPr/>
            </p:nvSpPr>
            <p:spPr>
              <a:xfrm>
                <a:off x="1871543" y="2759282"/>
                <a:ext cx="3416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3600" b="1" dirty="0">
                    <a:solidFill>
                      <a:srgbClr val="FCFCD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不生孩子生啤酒</a:t>
                </a: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9C8EFF-37D1-B04E-D960-B7E2F645F726}"/>
              </a:ext>
            </a:extLst>
          </p:cNvPr>
          <p:cNvGrpSpPr/>
          <p:nvPr/>
        </p:nvGrpSpPr>
        <p:grpSpPr>
          <a:xfrm>
            <a:off x="2460109" y="4587603"/>
            <a:ext cx="3750813" cy="1202444"/>
            <a:chOff x="6018084" y="3322991"/>
            <a:chExt cx="3750813" cy="1202444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7707A6A-2E8C-4698-4B83-9102038F8F31}"/>
                </a:ext>
              </a:extLst>
            </p:cNvPr>
            <p:cNvGrpSpPr/>
            <p:nvPr/>
          </p:nvGrpSpPr>
          <p:grpSpPr>
            <a:xfrm>
              <a:off x="6018084" y="3322991"/>
              <a:ext cx="3750813" cy="679224"/>
              <a:chOff x="2147143" y="2710560"/>
              <a:chExt cx="3750813" cy="679224"/>
            </a:xfrm>
          </p:grpSpPr>
          <p:sp>
            <p:nvSpPr>
              <p:cNvPr id="24" name="직사각형 5">
                <a:extLst>
                  <a:ext uri="{FF2B5EF4-FFF2-40B4-BE49-F238E27FC236}">
                    <a16:creationId xmlns:a16="http://schemas.microsoft.com/office/drawing/2014/main" id="{99D3B5A4-DEAA-481E-30F3-C6EECCCD3CD7}"/>
                  </a:ext>
                </a:extLst>
              </p:cNvPr>
              <p:cNvSpPr/>
              <p:nvPr/>
            </p:nvSpPr>
            <p:spPr>
              <a:xfrm>
                <a:off x="2147143" y="2710560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AAF57A3-905B-943E-6BC5-CE142558B124}"/>
                  </a:ext>
                </a:extLst>
              </p:cNvPr>
              <p:cNvSpPr txBox="1"/>
              <p:nvPr/>
            </p:nvSpPr>
            <p:spPr>
              <a:xfrm>
                <a:off x="2190100" y="2733947"/>
                <a:ext cx="37078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b="1" dirty="0">
                    <a:solidFill>
                      <a:srgbClr val="FCFCD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喝醉走很蔓越莓</a:t>
                </a:r>
                <a:endParaRPr kumimoji="1" lang="zh-TW" altLang="en-US" sz="3600" dirty="0">
                  <a:solidFill>
                    <a:srgbClr val="FCFCD5"/>
                  </a:solidFill>
                </a:endParaRPr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20B0331-B7EA-CEF5-D509-5CFC62B7A899}"/>
                </a:ext>
              </a:extLst>
            </p:cNvPr>
            <p:cNvSpPr txBox="1"/>
            <p:nvPr/>
          </p:nvSpPr>
          <p:spPr>
            <a:xfrm>
              <a:off x="6084658" y="4002215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(4711271000014)</a:t>
              </a:r>
              <a:endPara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AB5C75-9541-3CC3-39FB-FD501B70325B}"/>
              </a:ext>
            </a:extLst>
          </p:cNvPr>
          <p:cNvGrpSpPr/>
          <p:nvPr/>
        </p:nvGrpSpPr>
        <p:grpSpPr>
          <a:xfrm>
            <a:off x="7117954" y="1934095"/>
            <a:ext cx="3628316" cy="4116831"/>
            <a:chOff x="7614822" y="1988603"/>
            <a:chExt cx="3628316" cy="4116831"/>
          </a:xfrm>
        </p:grpSpPr>
        <p:sp>
          <p:nvSpPr>
            <p:cNvPr id="36" name="직사각형 5">
              <a:extLst>
                <a:ext uri="{FF2B5EF4-FFF2-40B4-BE49-F238E27FC236}">
                  <a16:creationId xmlns:a16="http://schemas.microsoft.com/office/drawing/2014/main" id="{B47868B0-86B1-03EA-16BA-CCD08E19E6F9}"/>
                </a:ext>
              </a:extLst>
            </p:cNvPr>
            <p:cNvSpPr/>
            <p:nvPr/>
          </p:nvSpPr>
          <p:spPr>
            <a:xfrm>
              <a:off x="7884145" y="2319405"/>
              <a:ext cx="3358993" cy="3786029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35" name="圖片 34" descr="一張含有 杯子, 桌, 食物, 飲料 的圖片&#10;&#10;自動產生的描述">
              <a:extLst>
                <a:ext uri="{FF2B5EF4-FFF2-40B4-BE49-F238E27FC236}">
                  <a16:creationId xmlns:a16="http://schemas.microsoft.com/office/drawing/2014/main" id="{737E40DE-30D2-539A-3561-905B4FBD3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9" r="44579"/>
            <a:stretch/>
          </p:blipFill>
          <p:spPr>
            <a:xfrm>
              <a:off x="7614822" y="1988603"/>
              <a:ext cx="3258955" cy="3659848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5340B9-F296-96E5-CD40-3ED135EE15A9}"/>
                </a:ext>
              </a:extLst>
            </p:cNvPr>
            <p:cNvSpPr txBox="1"/>
            <p:nvPr/>
          </p:nvSpPr>
          <p:spPr>
            <a:xfrm>
              <a:off x="10148723" y="5679066"/>
              <a:ext cx="1094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FCFCD5"/>
                  </a:solidFill>
                  <a:latin typeface="Baskerville Old Face" panose="02020602080505020303" pitchFamily="18" charset="0"/>
                  <a:ea typeface="Microsoft JhengHei" panose="020B0604030504040204" pitchFamily="34" charset="-120"/>
                </a:rPr>
                <a:t>Red Eye</a:t>
              </a:r>
              <a:endParaRPr kumimoji="1" lang="zh-TW" altLang="en-US" sz="2000" dirty="0">
                <a:solidFill>
                  <a:srgbClr val="FCFCD5"/>
                </a:solidFill>
                <a:latin typeface="Baskerville Old Face" panose="02020602080505020303" pitchFamily="18" charset="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6239991-181D-0AB0-EF5E-416DBBD6BCE8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25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16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64922" y="904624"/>
            <a:ext cx="6347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產品行銷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顧客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09CE16-7295-2413-228F-019928AF22AD}"/>
              </a:ext>
            </a:extLst>
          </p:cNvPr>
          <p:cNvSpPr txBox="1"/>
          <p:nvPr/>
        </p:nvSpPr>
        <p:spPr>
          <a:xfrm>
            <a:off x="3850957" y="3586345"/>
            <a:ext cx="56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+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F153665-7AF9-B950-C980-6B70BCC2BDA4}"/>
              </a:ext>
            </a:extLst>
          </p:cNvPr>
          <p:cNvGrpSpPr/>
          <p:nvPr/>
        </p:nvGrpSpPr>
        <p:grpSpPr>
          <a:xfrm>
            <a:off x="2456705" y="2498331"/>
            <a:ext cx="3451490" cy="1161245"/>
            <a:chOff x="1730866" y="3362207"/>
            <a:chExt cx="3451490" cy="1161245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13298EC-6A9C-5BF8-5445-F8ED3504B45C}"/>
                </a:ext>
              </a:extLst>
            </p:cNvPr>
            <p:cNvSpPr txBox="1"/>
            <p:nvPr/>
          </p:nvSpPr>
          <p:spPr>
            <a:xfrm>
              <a:off x="1851844" y="400023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(4714981010038)</a:t>
              </a:r>
              <a:endPara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27A18AF-1277-1D9C-EF09-555E1B38E1F5}"/>
                </a:ext>
              </a:extLst>
            </p:cNvPr>
            <p:cNvGrpSpPr/>
            <p:nvPr/>
          </p:nvGrpSpPr>
          <p:grpSpPr>
            <a:xfrm>
              <a:off x="1730866" y="3362207"/>
              <a:ext cx="3451490" cy="679224"/>
              <a:chOff x="1836373" y="2749776"/>
              <a:chExt cx="3451490" cy="679224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D4954DD7-EABF-ED8B-3D89-A65D6977EC88}"/>
                  </a:ext>
                </a:extLst>
              </p:cNvPr>
              <p:cNvSpPr/>
              <p:nvPr/>
            </p:nvSpPr>
            <p:spPr>
              <a:xfrm>
                <a:off x="1836373" y="2749776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DA84287-06C9-B5C5-110A-19410ABF95EF}"/>
                  </a:ext>
                </a:extLst>
              </p:cNvPr>
              <p:cNvSpPr txBox="1"/>
              <p:nvPr/>
            </p:nvSpPr>
            <p:spPr>
              <a:xfrm>
                <a:off x="1871543" y="2759282"/>
                <a:ext cx="3416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不生孩子生啤酒</a:t>
                </a: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9C8EFF-37D1-B04E-D960-B7E2F645F726}"/>
              </a:ext>
            </a:extLst>
          </p:cNvPr>
          <p:cNvGrpSpPr/>
          <p:nvPr/>
        </p:nvGrpSpPr>
        <p:grpSpPr>
          <a:xfrm>
            <a:off x="2526683" y="4587603"/>
            <a:ext cx="3209533" cy="1202444"/>
            <a:chOff x="6084658" y="3322991"/>
            <a:chExt cx="3209533" cy="1202444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7707A6A-2E8C-4698-4B83-9102038F8F31}"/>
                </a:ext>
              </a:extLst>
            </p:cNvPr>
            <p:cNvGrpSpPr/>
            <p:nvPr/>
          </p:nvGrpSpPr>
          <p:grpSpPr>
            <a:xfrm>
              <a:off x="6135658" y="3322991"/>
              <a:ext cx="3058412" cy="679224"/>
              <a:chOff x="2264717" y="2710560"/>
              <a:chExt cx="3058412" cy="679224"/>
            </a:xfrm>
          </p:grpSpPr>
          <p:sp>
            <p:nvSpPr>
              <p:cNvPr id="24" name="직사각형 5">
                <a:extLst>
                  <a:ext uri="{FF2B5EF4-FFF2-40B4-BE49-F238E27FC236}">
                    <a16:creationId xmlns:a16="http://schemas.microsoft.com/office/drawing/2014/main" id="{99D3B5A4-DEAA-481E-30F3-C6EECCCD3CD7}"/>
                  </a:ext>
                </a:extLst>
              </p:cNvPr>
              <p:cNvSpPr/>
              <p:nvPr/>
            </p:nvSpPr>
            <p:spPr>
              <a:xfrm>
                <a:off x="2264717" y="2710560"/>
                <a:ext cx="3058412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AAF57A3-905B-943E-6BC5-CE142558B124}"/>
                  </a:ext>
                </a:extLst>
              </p:cNvPr>
              <p:cNvSpPr txBox="1"/>
              <p:nvPr/>
            </p:nvSpPr>
            <p:spPr>
              <a:xfrm>
                <a:off x="2315718" y="2741993"/>
                <a:ext cx="29765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狐假虎威士忌</a:t>
                </a:r>
                <a:endParaRPr kumimoji="1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맑은 고딕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20B0331-B7EA-CEF5-D509-5CFC62B7A899}"/>
                </a:ext>
              </a:extLst>
            </p:cNvPr>
            <p:cNvSpPr txBox="1"/>
            <p:nvPr/>
          </p:nvSpPr>
          <p:spPr>
            <a:xfrm>
              <a:off x="6084658" y="4002215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kumimoji="0" lang="en-US" altLang="zh-TW" sz="2800" b="1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4710036003581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)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32D0AE-0252-8804-5264-348F882538D1}"/>
              </a:ext>
            </a:extLst>
          </p:cNvPr>
          <p:cNvGrpSpPr/>
          <p:nvPr/>
        </p:nvGrpSpPr>
        <p:grpSpPr>
          <a:xfrm>
            <a:off x="7273088" y="1871002"/>
            <a:ext cx="3473183" cy="4264332"/>
            <a:chOff x="7273088" y="1871002"/>
            <a:chExt cx="3473183" cy="4264332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F9AB5C75-9541-3CC3-39FB-FD501B70325B}"/>
                </a:ext>
              </a:extLst>
            </p:cNvPr>
            <p:cNvGrpSpPr/>
            <p:nvPr/>
          </p:nvGrpSpPr>
          <p:grpSpPr>
            <a:xfrm>
              <a:off x="7619812" y="2099021"/>
              <a:ext cx="3126459" cy="4036313"/>
              <a:chOff x="8116680" y="2069121"/>
              <a:chExt cx="3126459" cy="4036313"/>
            </a:xfrm>
          </p:grpSpPr>
          <p:sp>
            <p:nvSpPr>
              <p:cNvPr id="36" name="직사각형 5">
                <a:extLst>
                  <a:ext uri="{FF2B5EF4-FFF2-40B4-BE49-F238E27FC236}">
                    <a16:creationId xmlns:a16="http://schemas.microsoft.com/office/drawing/2014/main" id="{B47868B0-86B1-03EA-16BA-CCD08E19E6F9}"/>
                  </a:ext>
                </a:extLst>
              </p:cNvPr>
              <p:cNvSpPr/>
              <p:nvPr/>
            </p:nvSpPr>
            <p:spPr>
              <a:xfrm>
                <a:off x="8116680" y="2069121"/>
                <a:ext cx="3126458" cy="4036313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25340B9-F296-96E5-CD40-3ED135EE15A9}"/>
                  </a:ext>
                </a:extLst>
              </p:cNvPr>
              <p:cNvSpPr txBox="1"/>
              <p:nvPr/>
            </p:nvSpPr>
            <p:spPr>
              <a:xfrm>
                <a:off x="9753411" y="5679066"/>
                <a:ext cx="14897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Baskerville Old Face" panose="02020602080505020303" pitchFamily="18" charset="0"/>
                    <a:ea typeface="Microsoft JhengHei" panose="020B0604030504040204" pitchFamily="34" charset="-120"/>
                    <a:cs typeface="+mn-cs"/>
                  </a:rPr>
                  <a:t>Boilermaker</a:t>
                </a:r>
                <a:endParaRPr kumimoji="1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6" name="圖片 5" descr="一張含有 杯子, 桌, 玻璃, 飲料 的圖片&#10;&#10;自動產生的描述">
              <a:extLst>
                <a:ext uri="{FF2B5EF4-FFF2-40B4-BE49-F238E27FC236}">
                  <a16:creationId xmlns:a16="http://schemas.microsoft.com/office/drawing/2014/main" id="{1AE726E6-7E51-A2F1-CFC4-A28318016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6" t="3798" r="8256"/>
            <a:stretch/>
          </p:blipFill>
          <p:spPr>
            <a:xfrm>
              <a:off x="7273088" y="1871002"/>
              <a:ext cx="3126458" cy="3827683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7AFA05-4187-89FE-67F0-2CF355324B25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26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13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34502" y="287312"/>
            <a:ext cx="1142532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34502" y="6408295"/>
            <a:ext cx="1142532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DF40CC24-C011-BB54-C968-9C0FD69405E1}"/>
              </a:ext>
            </a:extLst>
          </p:cNvPr>
          <p:cNvSpPr/>
          <p:nvPr/>
        </p:nvSpPr>
        <p:spPr>
          <a:xfrm rot="5400000">
            <a:off x="-2728321" y="3347800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圖片 7" descr="一張含有 個人, 男人, 套裝, 穿著 的圖片&#10;&#10;自動產生的描述">
            <a:extLst>
              <a:ext uri="{FF2B5EF4-FFF2-40B4-BE49-F238E27FC236}">
                <a16:creationId xmlns:a16="http://schemas.microsoft.com/office/drawing/2014/main" id="{C8E2B5C7-119A-F5A8-E540-B080A90BF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3694"/>
          <a:stretch/>
        </p:blipFill>
        <p:spPr>
          <a:xfrm>
            <a:off x="494563" y="449704"/>
            <a:ext cx="11202865" cy="59585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DF1DE6-A94C-2337-664E-13C1999718A5}"/>
              </a:ext>
            </a:extLst>
          </p:cNvPr>
          <p:cNvSpPr txBox="1"/>
          <p:nvPr/>
        </p:nvSpPr>
        <p:spPr>
          <a:xfrm>
            <a:off x="5981695" y="3903069"/>
            <a:ext cx="5551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我有酒，</a:t>
            </a:r>
            <a:endParaRPr kumimoji="1" lang="en-US" altLang="zh-TW" sz="7200" b="1" dirty="0">
              <a:solidFill>
                <a:srgbClr val="FCFCD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你有故事嗎？</a:t>
            </a:r>
            <a:endParaRPr kumimoji="1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924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593047" y="734771"/>
            <a:ext cx="3235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References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87192C2-3035-4785-E06F-2FCFAB73F931}"/>
              </a:ext>
            </a:extLst>
          </p:cNvPr>
          <p:cNvSpPr txBox="1"/>
          <p:nvPr/>
        </p:nvSpPr>
        <p:spPr>
          <a:xfrm>
            <a:off x="1512703" y="2176596"/>
            <a:ext cx="93964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https://www.google.com/url?sa=i&amp;url=https%3A%2F%2Fconsciousmagazine.co%2Fsept-parties%2F&amp;psig=AOvVaw3KcMClEhcAgblmJ3kMqU2t&amp;ust=1650136847916000&amp;source=images&amp;cd=vfe&amp;ved=0CA0QjhxqFwoTCKiU2IPllvcCFQAAAAAdAAAAABAQ</a:t>
            </a:r>
            <a:endParaRPr kumimoji="1" lang="en-US" altLang="zh-TW" sz="12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www.google.com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url?sa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i&amp;url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=https%3A%2F%2Few.com%2Farticle%2F2013%2F03%2F12%2Fthe-great-gatsby-to-open-cannes-film-festival%2F&amp;psig=AOvVaw1n3LLhP3mIKGGA3NE8flqx&amp;ust=1650136498264000&amp;source=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images&amp;cd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vfe&amp;ved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=0CA0QjhxqFwoTCNCykN3jlvcCFQAAAAAdAAAAABAc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https://drink818.com/our-story</a:t>
            </a:r>
            <a:endParaRPr kumimoji="1" lang="en-US" altLang="zh-TW" sz="12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https://www.hunterhunter.com.au/hunter-valley/experiences/fireside-during-winter-at-briar-ridge/</a:t>
            </a:r>
            <a:endParaRPr kumimoji="1" lang="en-US" altLang="zh-TW" sz="12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en-US" altLang="zh-TW" sz="12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www.google.com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imgres?imgurl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https%3A%2F%2Fauction.zachys.com%2FItemImages%2F000060%2F60856b_med.jpeg&amp;imgrefurl=https%3A%2F%2Fauction.zachys.com%2FLotDetail.aspx%3Finventoryid%3D60856%26seo%3DThe-Ultimate-Los-Angeles-818-Tequila-Experience-wi%26language%3Dzh-Hant&amp;tbnid=Yvq8jW2OoDESyM&amp;vet=12ahUKEwjHy9Xy5pb3AhUHhpQKHcmoD0sQMygmegUIARCMAg..i&amp;docid=L8M--KX79YRARM&amp;w=401&amp;h=600&amp;q=818%20tequila&amp;client=</a:t>
            </a:r>
            <a:r>
              <a:rPr kumimoji="1" lang="en-US" altLang="zh-TW" sz="1200" b="1" dirty="0" err="1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safari&amp;ved</a:t>
            </a:r>
            <a:r>
              <a:rPr kumimoji="1" lang="en-US" altLang="zh-TW" sz="1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=2ahUKEwjHy9Xy5pb3AhUHhpQKHcmoD0sQMygmegUIARCMAg</a:t>
            </a:r>
          </a:p>
        </p:txBody>
      </p:sp>
    </p:spTree>
    <p:extLst>
      <p:ext uri="{BB962C8B-B14F-4D97-AF65-F5344CB8AC3E}">
        <p14:creationId xmlns:p14="http://schemas.microsoft.com/office/powerpoint/2010/main" val="1052926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公司介紹</a:t>
            </a: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AB775A-A542-E876-58C2-0BD35E706A2C}"/>
              </a:ext>
            </a:extLst>
          </p:cNvPr>
          <p:cNvSpPr txBox="1"/>
          <p:nvPr/>
        </p:nvSpPr>
        <p:spPr>
          <a:xfrm>
            <a:off x="7268308" y="5808129"/>
            <a:ext cx="425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dirty="0">
                <a:solidFill>
                  <a:srgbClr val="FCFCD5"/>
                </a:solidFill>
                <a:latin typeface="Baskerville Old Face" panose="02020602080505020303" pitchFamily="18" charset="0"/>
                <a:ea typeface="Microsoft JhengHei" panose="020B0604030504040204" pitchFamily="34" charset="-120"/>
              </a:rPr>
              <a:t>High Five Co. </a:t>
            </a:r>
            <a:r>
              <a:rPr kumimoji="1" lang="zh-TW" altLang="en-US" sz="2000" b="1" dirty="0">
                <a:solidFill>
                  <a:srgbClr val="FCFCD5"/>
                </a:solidFill>
                <a:latin typeface="Baskerville Old Face" panose="02020602080505020303" pitchFamily="18" charset="0"/>
                <a:ea typeface="Microsoft JhengHei" panose="020B0604030504040204" pitchFamily="34" charset="-120"/>
              </a:rPr>
              <a:t>讓你有尊絕不凡的感受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BD3719-C0C7-39B8-6A5F-7FAB015934F0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57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CE81DA27-C544-B414-BA34-274C8FB0CC24}"/>
              </a:ext>
            </a:extLst>
          </p:cNvPr>
          <p:cNvGrpSpPr/>
          <p:nvPr/>
        </p:nvGrpSpPr>
        <p:grpSpPr>
          <a:xfrm>
            <a:off x="1099005" y="1881816"/>
            <a:ext cx="3431629" cy="3723043"/>
            <a:chOff x="1340396" y="1409103"/>
            <a:chExt cx="4135247" cy="4253335"/>
          </a:xfrm>
        </p:grpSpPr>
        <p:sp>
          <p:nvSpPr>
            <p:cNvPr id="17" name="직사각형 5">
              <a:extLst>
                <a:ext uri="{FF2B5EF4-FFF2-40B4-BE49-F238E27FC236}">
                  <a16:creationId xmlns:a16="http://schemas.microsoft.com/office/drawing/2014/main" id="{F69951D9-BC92-A9AE-FED2-492A82374211}"/>
                </a:ext>
              </a:extLst>
            </p:cNvPr>
            <p:cNvSpPr/>
            <p:nvPr/>
          </p:nvSpPr>
          <p:spPr>
            <a:xfrm>
              <a:off x="1589868" y="1622645"/>
              <a:ext cx="3885775" cy="403979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1" name="圖片 10" descr="一張含有 酒類, 桌, 室內, 玻璃 的圖片&#10;&#10;自動產生的描述">
              <a:extLst>
                <a:ext uri="{FF2B5EF4-FFF2-40B4-BE49-F238E27FC236}">
                  <a16:creationId xmlns:a16="http://schemas.microsoft.com/office/drawing/2014/main" id="{3155B2F3-1210-A1DE-B1A4-33FA534C2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2" r="33064"/>
            <a:stretch/>
          </p:blipFill>
          <p:spPr>
            <a:xfrm>
              <a:off x="1340396" y="1409103"/>
              <a:ext cx="3885776" cy="4039793"/>
            </a:xfrm>
            <a:prstGeom prst="rect">
              <a:avLst/>
            </a:prstGeom>
          </p:spPr>
        </p:pic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13B77F-D3F1-97B5-41C4-A8DF7C8D42FC}"/>
              </a:ext>
            </a:extLst>
          </p:cNvPr>
          <p:cNvSpPr txBox="1"/>
          <p:nvPr/>
        </p:nvSpPr>
        <p:spPr>
          <a:xfrm>
            <a:off x="4530634" y="1448274"/>
            <a:ext cx="7419974" cy="420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公司名稱：</a:t>
            </a:r>
            <a:r>
              <a:rPr kumimoji="1" lang="en-US" altLang="zh-TW" sz="2800" b="1" dirty="0">
                <a:solidFill>
                  <a:srgbClr val="405A46"/>
                </a:solidFill>
                <a:latin typeface="Baskerville Old Face" panose="02020602080505020303" pitchFamily="18" charset="0"/>
                <a:ea typeface="Microsoft JhengHei" panose="020B0604030504040204" pitchFamily="34" charset="-120"/>
              </a:rPr>
              <a:t>High</a:t>
            </a:r>
            <a:r>
              <a:rPr kumimoji="1" lang="zh-TW" altLang="en-US" sz="2800" b="1" dirty="0">
                <a:solidFill>
                  <a:srgbClr val="405A46"/>
                </a:solidFill>
                <a:latin typeface="Baskerville Old Face" panose="02020602080505020303" pitchFamily="18" charset="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b="1" dirty="0">
                <a:solidFill>
                  <a:srgbClr val="405A46"/>
                </a:solidFill>
                <a:latin typeface="Baskerville Old Face" panose="02020602080505020303" pitchFamily="18" charset="0"/>
                <a:ea typeface="Microsoft JhengHei" panose="020B0604030504040204" pitchFamily="34" charset="-120"/>
              </a:rPr>
              <a:t>Five Co.</a:t>
            </a:r>
          </a:p>
          <a:p>
            <a:pPr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主要販售產品：</a:t>
            </a: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各式洋酒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定位：中高價位酒品市場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成員：</a:t>
            </a: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張瑜萱</a:t>
            </a:r>
            <a:r>
              <a:rPr kumimoji="1" lang="en-US" altLang="zh-TW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郭品萱 </a:t>
            </a:r>
            <a:r>
              <a:rPr lang="zh-TW" altLang="en-US" sz="2600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林沛緹 李祐陞 高念慈</a:t>
            </a:r>
          </a:p>
          <a:p>
            <a:pPr>
              <a:lnSpc>
                <a:spcPct val="20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成立於</a:t>
            </a:r>
            <a:r>
              <a:rPr kumimoji="1" lang="en-US" altLang="zh-TW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Nov. 2021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16F180-CB83-FFF3-6A69-AFB2FAEF51F4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3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7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E996562D-766F-3A48-4ECE-E3E10187982A}"/>
              </a:ext>
            </a:extLst>
          </p:cNvPr>
          <p:cNvGrpSpPr/>
          <p:nvPr/>
        </p:nvGrpSpPr>
        <p:grpSpPr>
          <a:xfrm>
            <a:off x="1906704" y="1484493"/>
            <a:ext cx="5130743" cy="4447728"/>
            <a:chOff x="1683967" y="1484493"/>
            <a:chExt cx="5130743" cy="4447728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92B1920-75BC-BE24-6A1A-25DFF713088D}"/>
                </a:ext>
              </a:extLst>
            </p:cNvPr>
            <p:cNvGrpSpPr/>
            <p:nvPr/>
          </p:nvGrpSpPr>
          <p:grpSpPr>
            <a:xfrm>
              <a:off x="1683967" y="1484493"/>
              <a:ext cx="5130743" cy="4447728"/>
              <a:chOff x="1766029" y="990315"/>
              <a:chExt cx="5130743" cy="4447728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F69951D9-BC92-A9AE-FED2-492A82374211}"/>
                  </a:ext>
                </a:extLst>
              </p:cNvPr>
              <p:cNvSpPr/>
              <p:nvPr/>
            </p:nvSpPr>
            <p:spPr>
              <a:xfrm>
                <a:off x="2253687" y="1227319"/>
                <a:ext cx="4643085" cy="42107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586270F-FDD1-BCCC-8160-38D3AAF91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6029" y="990315"/>
                <a:ext cx="4787172" cy="4103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5CE7E42-D009-37C6-7723-4A006980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636" y="3359371"/>
              <a:ext cx="855784" cy="855784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8373A9-9A75-2D65-ED61-A05DD103DDE8}"/>
              </a:ext>
            </a:extLst>
          </p:cNvPr>
          <p:cNvSpPr txBox="1"/>
          <p:nvPr/>
        </p:nvSpPr>
        <p:spPr>
          <a:xfrm>
            <a:off x="7530294" y="2883233"/>
            <a:ext cx="3143126" cy="130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公司位於南港區   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kumimoji="1" lang="zh-TW" altLang="en-US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（靠近汐止交界）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629C3B-784C-ACF5-F32F-F094FAAD4646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4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04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背景分析</a:t>
            </a: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AEC2C81-457C-A95B-18D8-E4FF32286781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5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54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D023F8E-F892-4F4F-AF3B-7F9F7A6ECABC}"/>
              </a:ext>
            </a:extLst>
          </p:cNvPr>
          <p:cNvSpPr txBox="1"/>
          <p:nvPr/>
        </p:nvSpPr>
        <p:spPr>
          <a:xfrm>
            <a:off x="4294739" y="611544"/>
            <a:ext cx="446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Tafeng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原始資料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910717-4741-444E-9057-1721C5FBC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t="22137" r="39826" b="24075"/>
          <a:stretch/>
        </p:blipFill>
        <p:spPr>
          <a:xfrm>
            <a:off x="1091119" y="1317191"/>
            <a:ext cx="10239598" cy="504263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229EE3-52D6-410E-9DC4-0C6BE3CDDAAB}"/>
              </a:ext>
            </a:extLst>
          </p:cNvPr>
          <p:cNvSpPr/>
          <p:nvPr/>
        </p:nvSpPr>
        <p:spPr>
          <a:xfrm>
            <a:off x="1091119" y="5901070"/>
            <a:ext cx="865272" cy="458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037581-742A-2FB3-32B8-22D7D25E3605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6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5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21581" y="429651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2A5E95EA-23F2-4120-8163-208FD2603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74" y="1982294"/>
            <a:ext cx="8082938" cy="346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84;p17">
            <a:extLst>
              <a:ext uri="{FF2B5EF4-FFF2-40B4-BE49-F238E27FC236}">
                <a16:creationId xmlns:a16="http://schemas.microsoft.com/office/drawing/2014/main" id="{A98D0881-E73C-4BD1-9FF6-10276FF8425D}"/>
              </a:ext>
            </a:extLst>
          </p:cNvPr>
          <p:cNvSpPr/>
          <p:nvPr/>
        </p:nvSpPr>
        <p:spPr>
          <a:xfrm flipH="1">
            <a:off x="7055527" y="2676411"/>
            <a:ext cx="469222" cy="245756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0" name="Google Shape;87;p17">
            <a:extLst>
              <a:ext uri="{FF2B5EF4-FFF2-40B4-BE49-F238E27FC236}">
                <a16:creationId xmlns:a16="http://schemas.microsoft.com/office/drawing/2014/main" id="{533A811D-FAC1-475C-A44B-A08A0D5A5811}"/>
              </a:ext>
            </a:extLst>
          </p:cNvPr>
          <p:cNvSpPr/>
          <p:nvPr/>
        </p:nvSpPr>
        <p:spPr>
          <a:xfrm>
            <a:off x="5626778" y="3905193"/>
            <a:ext cx="469222" cy="122878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30160F33-62FB-42B3-B71D-BAC2D965FB5D}"/>
              </a:ext>
            </a:extLst>
          </p:cNvPr>
          <p:cNvSpPr/>
          <p:nvPr/>
        </p:nvSpPr>
        <p:spPr>
          <a:xfrm>
            <a:off x="4736169" y="2868644"/>
            <a:ext cx="1401188" cy="658328"/>
          </a:xfrm>
          <a:prstGeom prst="wedgeRoundRectCallout">
            <a:avLst>
              <a:gd name="adj1" fmla="val 29471"/>
              <a:gd name="adj2" fmla="val 78415"/>
              <a:gd name="adj3" fmla="val 16667"/>
            </a:avLst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內部擴建</a:t>
            </a:r>
          </a:p>
        </p:txBody>
      </p:sp>
      <p:sp>
        <p:nvSpPr>
          <p:cNvPr id="13" name="語音泡泡: 圓角矩形 12">
            <a:extLst>
              <a:ext uri="{FF2B5EF4-FFF2-40B4-BE49-F238E27FC236}">
                <a16:creationId xmlns:a16="http://schemas.microsoft.com/office/drawing/2014/main" id="{A4FD24E3-6CB7-411C-844C-23F01E28727B}"/>
              </a:ext>
            </a:extLst>
          </p:cNvPr>
          <p:cNvSpPr/>
          <p:nvPr/>
        </p:nvSpPr>
        <p:spPr>
          <a:xfrm>
            <a:off x="6892543" y="1851876"/>
            <a:ext cx="1401187" cy="658327"/>
          </a:xfrm>
          <a:prstGeom prst="wedgeRoundRectCallou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過年期間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E0B1CD6-04BF-4AEB-BFAD-1BF7CCAE0069}"/>
              </a:ext>
            </a:extLst>
          </p:cNvPr>
          <p:cNvSpPr txBox="1"/>
          <p:nvPr/>
        </p:nvSpPr>
        <p:spPr>
          <a:xfrm>
            <a:off x="5044907" y="726895"/>
            <a:ext cx="2351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每週交易次數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918AE3-3315-EE11-35AB-BCD93440F1B9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7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3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21882" y="55857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6E5F3FA-B18B-49CC-9DD6-4F605966C7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396" r="3927" b="2077"/>
          <a:stretch/>
        </p:blipFill>
        <p:spPr bwMode="auto">
          <a:xfrm>
            <a:off x="1011555" y="1556556"/>
            <a:ext cx="3307239" cy="251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16E0997-BA9E-4927-9B3B-3FE8967DB6DF}"/>
              </a:ext>
            </a:extLst>
          </p:cNvPr>
          <p:cNvSpPr txBox="1"/>
          <p:nvPr/>
        </p:nvSpPr>
        <p:spPr>
          <a:xfrm>
            <a:off x="4915000" y="710976"/>
            <a:ext cx="266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顧客消費狀況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D5C79C-5718-4017-9ED3-1D00AC326D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41" b="29651"/>
          <a:stretch/>
        </p:blipFill>
        <p:spPr>
          <a:xfrm>
            <a:off x="2470298" y="4369016"/>
            <a:ext cx="7379633" cy="1831377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7F55DD95-93A3-455F-B3F9-EFD1E7C68E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" t="47614" r="51642" b="3388"/>
          <a:stretch/>
        </p:blipFill>
        <p:spPr bwMode="auto">
          <a:xfrm>
            <a:off x="8103041" y="1556554"/>
            <a:ext cx="3367077" cy="251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E229D76-E877-4C9D-A1D5-C950D5079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t="636" r="49443" b="50366"/>
          <a:stretch/>
        </p:blipFill>
        <p:spPr bwMode="auto">
          <a:xfrm>
            <a:off x="4527379" y="1556554"/>
            <a:ext cx="3367077" cy="251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06DB246-F01A-413B-A66B-51A2225CBA0F}"/>
              </a:ext>
            </a:extLst>
          </p:cNvPr>
          <p:cNvCxnSpPr/>
          <p:nvPr/>
        </p:nvCxnSpPr>
        <p:spPr>
          <a:xfrm>
            <a:off x="1637414" y="3551577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D2B3DE6-E01B-4307-ABE9-92562F3C9351}"/>
              </a:ext>
            </a:extLst>
          </p:cNvPr>
          <p:cNvCxnSpPr/>
          <p:nvPr/>
        </p:nvCxnSpPr>
        <p:spPr>
          <a:xfrm>
            <a:off x="1800447" y="3555272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35CA7BB-E957-4EF0-BA21-D8BCF9C528B1}"/>
              </a:ext>
            </a:extLst>
          </p:cNvPr>
          <p:cNvCxnSpPr/>
          <p:nvPr/>
        </p:nvCxnSpPr>
        <p:spPr>
          <a:xfrm>
            <a:off x="2023730" y="3551577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98E685F-731D-44CC-9FB0-6173DCD29519}"/>
              </a:ext>
            </a:extLst>
          </p:cNvPr>
          <p:cNvCxnSpPr/>
          <p:nvPr/>
        </p:nvCxnSpPr>
        <p:spPr>
          <a:xfrm>
            <a:off x="2470298" y="3551577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BF15EA5-7DAC-4385-AA73-5171F599E1BE}"/>
              </a:ext>
            </a:extLst>
          </p:cNvPr>
          <p:cNvCxnSpPr/>
          <p:nvPr/>
        </p:nvCxnSpPr>
        <p:spPr>
          <a:xfrm>
            <a:off x="5181600" y="3523375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7B331C0-48B5-420E-A111-4A716999FDFA}"/>
              </a:ext>
            </a:extLst>
          </p:cNvPr>
          <p:cNvCxnSpPr/>
          <p:nvPr/>
        </p:nvCxnSpPr>
        <p:spPr>
          <a:xfrm>
            <a:off x="5394251" y="3523375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36E74031-F561-46C7-82F6-E49E115F05B5}"/>
              </a:ext>
            </a:extLst>
          </p:cNvPr>
          <p:cNvCxnSpPr/>
          <p:nvPr/>
        </p:nvCxnSpPr>
        <p:spPr>
          <a:xfrm>
            <a:off x="5819554" y="3523375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617B980-DC4C-4BF4-A3DD-05B6E4D0B0B9}"/>
              </a:ext>
            </a:extLst>
          </p:cNvPr>
          <p:cNvCxnSpPr/>
          <p:nvPr/>
        </p:nvCxnSpPr>
        <p:spPr>
          <a:xfrm>
            <a:off x="6595730" y="3534594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228F13F-8957-4070-8032-4EE76E7BC027}"/>
              </a:ext>
            </a:extLst>
          </p:cNvPr>
          <p:cNvCxnSpPr/>
          <p:nvPr/>
        </p:nvCxnSpPr>
        <p:spPr>
          <a:xfrm>
            <a:off x="8579189" y="3555272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92B33EF-295E-430F-86C1-948EEC381B2C}"/>
              </a:ext>
            </a:extLst>
          </p:cNvPr>
          <p:cNvCxnSpPr/>
          <p:nvPr/>
        </p:nvCxnSpPr>
        <p:spPr>
          <a:xfrm>
            <a:off x="8606851" y="3555108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9214F2C9-9437-4690-A383-4E5054D32CC7}"/>
              </a:ext>
            </a:extLst>
          </p:cNvPr>
          <p:cNvCxnSpPr/>
          <p:nvPr/>
        </p:nvCxnSpPr>
        <p:spPr>
          <a:xfrm>
            <a:off x="8637283" y="3555164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A166126-5BF6-49ED-A117-2E42766542DE}"/>
              </a:ext>
            </a:extLst>
          </p:cNvPr>
          <p:cNvCxnSpPr/>
          <p:nvPr/>
        </p:nvCxnSpPr>
        <p:spPr>
          <a:xfrm>
            <a:off x="8630498" y="3556325"/>
            <a:ext cx="0" cy="3186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99C2D2-FC8E-6811-B504-D3BE57007D81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8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943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849</Words>
  <Application>Microsoft Office PowerPoint</Application>
  <PresentationFormat>寬螢幕</PresentationFormat>
  <Paragraphs>172</Paragraphs>
  <Slides>29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Baskerville Old Face</vt:lpstr>
      <vt:lpstr>微軟正黑體</vt:lpstr>
      <vt:lpstr>Calibri</vt:lpstr>
      <vt:lpstr>맑은 고딕</vt:lpstr>
      <vt:lpstr>微軟正黑體</vt:lpstr>
      <vt:lpstr>Arial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조현석</dc:creator>
  <cp:keywords/>
  <dc:description/>
  <cp:lastModifiedBy>B082040005</cp:lastModifiedBy>
  <cp:revision>64</cp:revision>
  <dcterms:created xsi:type="dcterms:W3CDTF">2022-03-09T05:06:29Z</dcterms:created>
  <dcterms:modified xsi:type="dcterms:W3CDTF">2022-04-18T15:44:50Z</dcterms:modified>
  <cp:category/>
</cp:coreProperties>
</file>